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57" r:id="rId3"/>
    <p:sldId id="258" r:id="rId4"/>
    <p:sldId id="279" r:id="rId5"/>
    <p:sldId id="276" r:id="rId6"/>
    <p:sldId id="266" r:id="rId7"/>
    <p:sldId id="262" r:id="rId8"/>
    <p:sldId id="282" r:id="rId9"/>
    <p:sldId id="284" r:id="rId10"/>
    <p:sldId id="283" r:id="rId11"/>
  </p:sldIdLst>
  <p:sldSz cx="6858000" cy="9144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7263" autoAdjust="0"/>
  </p:normalViewPr>
  <p:slideViewPr>
    <p:cSldViewPr>
      <p:cViewPr varScale="1">
        <p:scale>
          <a:sx n="55" d="100"/>
          <a:sy n="55" d="100"/>
        </p:scale>
        <p:origin x="280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18" Type="http://schemas.openxmlformats.org/officeDocument/2006/relationships/image" Target="../media/image4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135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r">
              <a:defRPr sz="1200"/>
            </a:lvl1pPr>
          </a:lstStyle>
          <a:p>
            <a:fld id="{6D54467A-B7AF-4559-8B0F-1CAA2A203799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0" tIns="45660" rIns="91320" bIns="4566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20" tIns="45660" rIns="91320" bIns="456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r">
              <a:defRPr sz="1200"/>
            </a:lvl1pPr>
          </a:lstStyle>
          <a:p>
            <a:fld id="{FFECED1F-4637-4756-A602-693C5CE3C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4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B: n=21-33</a:t>
            </a:r>
          </a:p>
          <a:p>
            <a:r>
              <a:rPr lang="en-GB" dirty="0"/>
              <a:t>C:</a:t>
            </a:r>
            <a:r>
              <a:rPr lang="en-GB" baseline="0" dirty="0"/>
              <a:t> n=6</a:t>
            </a:r>
          </a:p>
          <a:p>
            <a:r>
              <a:rPr lang="en-GB" baseline="0" dirty="0"/>
              <a:t>E: n=12-36</a:t>
            </a:r>
          </a:p>
          <a:p>
            <a:r>
              <a:rPr lang="en-GB" baseline="0" dirty="0"/>
              <a:t>F: n=14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ED1F-4637-4756-A602-693C5CE3C37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6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PDK4=3-6</a:t>
            </a:r>
          </a:p>
          <a:p>
            <a:r>
              <a:rPr lang="en-GB" dirty="0"/>
              <a:t>ACAA1</a:t>
            </a:r>
            <a:r>
              <a:rPr lang="en-GB" baseline="0" dirty="0"/>
              <a:t> =3</a:t>
            </a:r>
          </a:p>
          <a:p>
            <a:r>
              <a:rPr lang="en-GB" baseline="0" dirty="0"/>
              <a:t>MDR1=3</a:t>
            </a:r>
          </a:p>
          <a:p>
            <a:r>
              <a:rPr lang="en-GB" baseline="0" dirty="0"/>
              <a:t>PFKFB3 = 3-5</a:t>
            </a:r>
          </a:p>
          <a:p>
            <a:r>
              <a:rPr lang="en-GB" baseline="0" dirty="0"/>
              <a:t>OATP4C1=3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ED1F-4637-4756-A602-693C5CE3C37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6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A: n=3</a:t>
            </a:r>
          </a:p>
          <a:p>
            <a:r>
              <a:rPr lang="en-GB" baseline="0" dirty="0"/>
              <a:t>B n=2</a:t>
            </a:r>
          </a:p>
          <a:p>
            <a:r>
              <a:rPr lang="en-GB" baseline="0" dirty="0"/>
              <a:t>D n=5 (n=7 for Q)</a:t>
            </a:r>
          </a:p>
          <a:p>
            <a:r>
              <a:rPr lang="en-GB" baseline="0" dirty="0"/>
              <a:t>E n=2-3</a:t>
            </a:r>
          </a:p>
          <a:p>
            <a:r>
              <a:rPr lang="en-GB" baseline="0" dirty="0"/>
              <a:t>F: n=13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ED1F-4637-4756-A602-693C5CE3C37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5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  <a:p>
            <a:r>
              <a:rPr lang="en-GB" dirty="0"/>
              <a:t>B</a:t>
            </a:r>
          </a:p>
          <a:p>
            <a:r>
              <a:rPr lang="en-GB" dirty="0"/>
              <a:t>D: n=18-24</a:t>
            </a:r>
          </a:p>
          <a:p>
            <a:r>
              <a:rPr lang="en-GB" dirty="0"/>
              <a:t>E: n=24</a:t>
            </a:r>
          </a:p>
          <a:p>
            <a:r>
              <a:rPr lang="en-GB" dirty="0"/>
              <a:t>F:</a:t>
            </a:r>
            <a:r>
              <a:rPr lang="en-GB" baseline="0" dirty="0"/>
              <a:t> n=12-18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ED1F-4637-4756-A602-693C5CE3C37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7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ED1F-4637-4756-A602-693C5CE3C37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10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A-B n=6-9</a:t>
            </a:r>
          </a:p>
          <a:p>
            <a:r>
              <a:rPr lang="en-GB" dirty="0"/>
              <a:t>C n=9</a:t>
            </a:r>
          </a:p>
          <a:p>
            <a:r>
              <a:rPr lang="en-GB" dirty="0"/>
              <a:t>E-G</a:t>
            </a:r>
            <a:r>
              <a:rPr lang="en-GB" baseline="0" dirty="0"/>
              <a:t> n=3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ED1F-4637-4756-A602-693C5CE3C37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9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ED1F-4637-4756-A602-693C5CE3C37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1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pPr/>
              <a:t>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wmf"/><Relationship Id="rId1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12" Type="http://schemas.openxmlformats.org/officeDocument/2006/relationships/image" Target="../media/image25.wmf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22.wmf"/><Relationship Id="rId1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wmf"/><Relationship Id="rId1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9" Type="http://schemas.openxmlformats.org/officeDocument/2006/relationships/image" Target="../media/image47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8.wmf"/><Relationship Id="rId34" Type="http://schemas.openxmlformats.org/officeDocument/2006/relationships/oleObject" Target="../embeddings/oleObject42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33" Type="http://schemas.openxmlformats.org/officeDocument/2006/relationships/image" Target="../media/image44.wmf"/><Relationship Id="rId38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37.bin"/><Relationship Id="rId32" Type="http://schemas.openxmlformats.org/officeDocument/2006/relationships/oleObject" Target="../embeddings/oleObject41.bin"/><Relationship Id="rId37" Type="http://schemas.openxmlformats.org/officeDocument/2006/relationships/image" Target="../media/image46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39.bin"/><Relationship Id="rId36" Type="http://schemas.openxmlformats.org/officeDocument/2006/relationships/oleObject" Target="../embeddings/oleObject43.bin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7.wmf"/><Relationship Id="rId31" Type="http://schemas.openxmlformats.org/officeDocument/2006/relationships/image" Target="../media/image43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40.bin"/><Relationship Id="rId35" Type="http://schemas.openxmlformats.org/officeDocument/2006/relationships/image" Target="../media/image4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png"/><Relationship Id="rId11" Type="http://schemas.openxmlformats.org/officeDocument/2006/relationships/image" Target="../media/image50.wmf"/><Relationship Id="rId5" Type="http://schemas.openxmlformats.org/officeDocument/2006/relationships/image" Target="../media/image48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956921" y="467544"/>
            <a:ext cx="2461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Ctrl, Q, Q3’S, Q3G</a:t>
            </a:r>
          </a:p>
          <a:p>
            <a:r>
              <a:rPr lang="en-GB" sz="1200" dirty="0"/>
              <a:t>5.5 </a:t>
            </a:r>
            <a:r>
              <a:rPr lang="en-GB" sz="1200" dirty="0" err="1"/>
              <a:t>mM</a:t>
            </a:r>
            <a:r>
              <a:rPr lang="en-GB" sz="1200" dirty="0"/>
              <a:t> deoxy-D-</a:t>
            </a:r>
            <a:r>
              <a:rPr lang="en-GB" sz="1200" dirty="0" err="1"/>
              <a:t>glc</a:t>
            </a:r>
            <a:r>
              <a:rPr lang="en-GB" sz="1200" dirty="0"/>
              <a:t>/</a:t>
            </a:r>
            <a:r>
              <a:rPr lang="en-GB" sz="1200" baseline="30000" dirty="0"/>
              <a:t>14</a:t>
            </a:r>
            <a:r>
              <a:rPr lang="en-GB" sz="1200" dirty="0"/>
              <a:t>C-deoxy-D-glc</a:t>
            </a:r>
          </a:p>
          <a:p>
            <a:r>
              <a:rPr lang="en-GB" sz="1200" i="1" dirty="0"/>
              <a:t>or</a:t>
            </a:r>
            <a:r>
              <a:rPr lang="en-GB" sz="1200" dirty="0"/>
              <a:t> 5.5 </a:t>
            </a:r>
            <a:r>
              <a:rPr lang="en-GB" sz="1200" dirty="0" err="1"/>
              <a:t>mM</a:t>
            </a:r>
            <a:r>
              <a:rPr lang="en-GB" sz="1200" dirty="0"/>
              <a:t> </a:t>
            </a:r>
            <a:r>
              <a:rPr lang="en-GB" sz="1200" dirty="0" err="1"/>
              <a:t>glc</a:t>
            </a:r>
            <a:r>
              <a:rPr lang="en-GB" sz="1200" dirty="0"/>
              <a:t>/</a:t>
            </a:r>
            <a:r>
              <a:rPr lang="en-GB" sz="1200" baseline="30000" dirty="0"/>
              <a:t>14</a:t>
            </a:r>
            <a:r>
              <a:rPr lang="en-GB" sz="1200" dirty="0"/>
              <a:t>C-glc </a:t>
            </a:r>
          </a:p>
          <a:p>
            <a:r>
              <a:rPr lang="en-GB" sz="1200" dirty="0"/>
              <a:t>RPMI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5272" y="752677"/>
            <a:ext cx="127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Ctrl, Q, Q3’S,Q3G</a:t>
            </a:r>
          </a:p>
          <a:p>
            <a:r>
              <a:rPr lang="en-GB" sz="1200" dirty="0"/>
              <a:t>No </a:t>
            </a:r>
            <a:r>
              <a:rPr lang="en-GB" sz="1200" dirty="0" err="1"/>
              <a:t>glc</a:t>
            </a:r>
            <a:r>
              <a:rPr lang="en-GB" sz="1200" dirty="0"/>
              <a:t>, RPMI 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07024"/>
              </p:ext>
            </p:extLst>
          </p:nvPr>
        </p:nvGraphicFramePr>
        <p:xfrm>
          <a:off x="-26988" y="1717675"/>
          <a:ext cx="3670301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4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8" y="1717675"/>
                        <a:ext cx="3670301" cy="257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842789"/>
              </p:ext>
            </p:extLst>
          </p:nvPr>
        </p:nvGraphicFramePr>
        <p:xfrm>
          <a:off x="3500438" y="1658962"/>
          <a:ext cx="3633787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" name="Graph" r:id="rId6" imgW="3114675" imgH="2171700" progId="Origin50.Graph">
                  <p:embed/>
                </p:oleObj>
              </mc:Choice>
              <mc:Fallback>
                <p:oleObj name="Graph" r:id="rId6" imgW="3114675" imgH="2171700" progId="Origin50.Graph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1658962"/>
                        <a:ext cx="3633787" cy="255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028092"/>
              </p:ext>
            </p:extLst>
          </p:nvPr>
        </p:nvGraphicFramePr>
        <p:xfrm>
          <a:off x="-88900" y="6457950"/>
          <a:ext cx="3810000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" name="Graph" r:id="rId8" imgW="3114675" imgH="2171700" progId="Origin50.Graph">
                  <p:embed/>
                </p:oleObj>
              </mc:Choice>
              <mc:Fallback>
                <p:oleObj name="Graph" r:id="rId8" imgW="3114675" imgH="2171700" progId="Origin50.Graph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8900" y="6457950"/>
                        <a:ext cx="3810000" cy="275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96368"/>
              </p:ext>
            </p:extLst>
          </p:nvPr>
        </p:nvGraphicFramePr>
        <p:xfrm>
          <a:off x="3557091" y="6588224"/>
          <a:ext cx="361632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" name="Graph" r:id="rId10" imgW="3114675" imgH="2171700" progId="Origin50.Graph">
                  <p:embed/>
                </p:oleObj>
              </mc:Choice>
              <mc:Fallback>
                <p:oleObj name="Graph" r:id="rId10" imgW="3114675" imgH="2171700" progId="Origin50.Graph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091" y="6588224"/>
                        <a:ext cx="3616325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305" y="877052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05" y="158800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4425" y="16871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81" y="613668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7032" y="614688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451" y="41771"/>
            <a:ext cx="6252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/>
              <a:t>Acute treatment of HUVEC for glucose and deoxy-D-glucose uptake assay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80" y="764208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5.5 </a:t>
            </a:r>
            <a:r>
              <a:rPr lang="en-GB" sz="1200" dirty="0" err="1"/>
              <a:t>mM</a:t>
            </a:r>
            <a:r>
              <a:rPr lang="en-GB" sz="1200" dirty="0"/>
              <a:t> </a:t>
            </a:r>
            <a:r>
              <a:rPr lang="en-GB" sz="1200" dirty="0" err="1"/>
              <a:t>glc</a:t>
            </a:r>
            <a:endParaRPr lang="en-GB" sz="1200" dirty="0"/>
          </a:p>
          <a:p>
            <a:r>
              <a:rPr lang="en-GB" sz="1200" dirty="0"/>
              <a:t>2% FCS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15921" y="999272"/>
            <a:ext cx="104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Radioactivity quantification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73217" y="859616"/>
            <a:ext cx="1008111" cy="675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916832" y="1270665"/>
            <a:ext cx="615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10 min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5173" y="1270665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5-20 min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16832" y="5148064"/>
            <a:ext cx="131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Ctrl, Q, Q3’S, Q3G</a:t>
            </a:r>
          </a:p>
          <a:p>
            <a:r>
              <a:rPr lang="en-GB" sz="1200" dirty="0"/>
              <a:t>5.5 </a:t>
            </a:r>
            <a:r>
              <a:rPr lang="en-GB" sz="1200" dirty="0" err="1"/>
              <a:t>mM</a:t>
            </a:r>
            <a:r>
              <a:rPr lang="en-GB" sz="1200" dirty="0"/>
              <a:t> </a:t>
            </a:r>
            <a:r>
              <a:rPr lang="en-GB" sz="1200" dirty="0" err="1"/>
              <a:t>glc</a:t>
            </a:r>
            <a:endParaRPr lang="en-GB" sz="1200" dirty="0"/>
          </a:p>
          <a:p>
            <a:r>
              <a:rPr lang="en-GB" sz="1200" dirty="0"/>
              <a:t>0.2% FCS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40968" y="5332730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No </a:t>
            </a:r>
            <a:r>
              <a:rPr lang="en-GB" sz="1200" dirty="0" err="1"/>
              <a:t>glc</a:t>
            </a:r>
            <a:r>
              <a:rPr lang="en-GB" sz="1200" dirty="0"/>
              <a:t> </a:t>
            </a:r>
          </a:p>
          <a:p>
            <a:r>
              <a:rPr lang="en-GB" sz="1200" dirty="0"/>
              <a:t>RPMI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640" y="5332730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5.5 </a:t>
            </a:r>
            <a:r>
              <a:rPr lang="en-GB" sz="1200" dirty="0" err="1"/>
              <a:t>mM</a:t>
            </a:r>
            <a:r>
              <a:rPr lang="en-GB" sz="1200" dirty="0"/>
              <a:t> </a:t>
            </a:r>
            <a:r>
              <a:rPr lang="en-GB" sz="1200" dirty="0" err="1"/>
              <a:t>glc</a:t>
            </a:r>
            <a:endParaRPr lang="en-GB" sz="1200" dirty="0"/>
          </a:p>
          <a:p>
            <a:r>
              <a:rPr lang="en-GB" sz="1200" dirty="0"/>
              <a:t>2% FCS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3787" y="5569467"/>
            <a:ext cx="105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Radioactivity quantification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06651" y="5432365"/>
            <a:ext cx="1008111" cy="675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340768" y="5827865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1 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74551" y="582645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20 min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6815" y="4742477"/>
            <a:ext cx="614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/>
              <a:t>18-h treatment of HUVEC for glucose and deoxy-D-glucose uptake assay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52736" y="5332730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5.5 </a:t>
            </a:r>
            <a:r>
              <a:rPr lang="en-GB" sz="1200" dirty="0" err="1"/>
              <a:t>mM</a:t>
            </a:r>
            <a:r>
              <a:rPr lang="en-GB" sz="1200" dirty="0"/>
              <a:t> </a:t>
            </a:r>
            <a:r>
              <a:rPr lang="en-GB" sz="1200" dirty="0" err="1"/>
              <a:t>glc</a:t>
            </a:r>
            <a:endParaRPr lang="en-GB" sz="1200" dirty="0"/>
          </a:p>
          <a:p>
            <a:r>
              <a:rPr lang="en-GB" sz="1200" dirty="0"/>
              <a:t>0.2% FCS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04864" y="5826756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18 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89040" y="5148064"/>
            <a:ext cx="2461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5.5 </a:t>
            </a:r>
            <a:r>
              <a:rPr lang="en-GB" sz="1200" dirty="0" err="1"/>
              <a:t>mM</a:t>
            </a:r>
            <a:r>
              <a:rPr lang="en-GB" sz="1200" dirty="0"/>
              <a:t> deoxy-D-</a:t>
            </a:r>
            <a:r>
              <a:rPr lang="en-GB" sz="1200" dirty="0" err="1"/>
              <a:t>glc</a:t>
            </a:r>
            <a:r>
              <a:rPr lang="en-GB" sz="1200" dirty="0"/>
              <a:t>/</a:t>
            </a:r>
            <a:r>
              <a:rPr lang="en-GB" sz="1200" baseline="30000" dirty="0"/>
              <a:t>14</a:t>
            </a:r>
            <a:r>
              <a:rPr lang="en-GB" sz="1200" dirty="0"/>
              <a:t>C-deoxy-D-glc</a:t>
            </a:r>
          </a:p>
          <a:p>
            <a:r>
              <a:rPr lang="en-GB" sz="1200" i="1" dirty="0"/>
              <a:t>or </a:t>
            </a:r>
            <a:r>
              <a:rPr lang="en-GB" sz="1200" dirty="0"/>
              <a:t>5.5 </a:t>
            </a:r>
            <a:r>
              <a:rPr lang="en-GB" sz="1200" dirty="0" err="1"/>
              <a:t>mM</a:t>
            </a:r>
            <a:r>
              <a:rPr lang="en-GB" sz="1200" dirty="0"/>
              <a:t> </a:t>
            </a:r>
            <a:r>
              <a:rPr lang="en-GB" sz="1200" dirty="0" err="1"/>
              <a:t>glc</a:t>
            </a:r>
            <a:r>
              <a:rPr lang="en-GB" sz="1200" dirty="0"/>
              <a:t>/</a:t>
            </a:r>
            <a:r>
              <a:rPr lang="en-GB" sz="1200" baseline="30000" dirty="0"/>
              <a:t>14</a:t>
            </a:r>
            <a:r>
              <a:rPr lang="en-GB" sz="1200" dirty="0"/>
              <a:t>C-glc</a:t>
            </a:r>
          </a:p>
          <a:p>
            <a:r>
              <a:rPr lang="en-GB" sz="1200" dirty="0"/>
              <a:t>RPMI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12976" y="5835658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10 min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" y="3549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665" y="471712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0825" y="5806203"/>
            <a:ext cx="5112000" cy="1041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52736" y="5504268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916832" y="5508636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140968" y="5504268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789040" y="5504268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60648" y="1270665"/>
            <a:ext cx="5055273" cy="18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630995" y="958496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946830" y="958496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35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857729"/>
              </p:ext>
            </p:extLst>
          </p:nvPr>
        </p:nvGraphicFramePr>
        <p:xfrm>
          <a:off x="285750" y="211138"/>
          <a:ext cx="415607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Graph" r:id="rId3" imgW="3114675" imgH="2181225" progId="Origin50.Graph">
                  <p:embed/>
                </p:oleObj>
              </mc:Choice>
              <mc:Fallback>
                <p:oleObj name="Graph" r:id="rId3" imgW="3114675" imgH="2181225" progId="Origin50.Grap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11138"/>
                        <a:ext cx="4156075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305" y="877052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5" y="877052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71689"/>
              </p:ext>
            </p:extLst>
          </p:nvPr>
        </p:nvGraphicFramePr>
        <p:xfrm>
          <a:off x="3357562" y="5170506"/>
          <a:ext cx="2922588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24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0" name="Picture 2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2" y="5170506"/>
                        <a:ext cx="2922588" cy="204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924184"/>
              </p:ext>
            </p:extLst>
          </p:nvPr>
        </p:nvGraphicFramePr>
        <p:xfrm>
          <a:off x="3214686" y="1714480"/>
          <a:ext cx="29337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25" name="Graph" r:id="rId6" imgW="4154400" imgH="2901600" progId="Origin50.Graph">
                  <p:embed/>
                </p:oleObj>
              </mc:Choice>
              <mc:Fallback>
                <p:oleObj name="Graph" r:id="rId6" imgW="4154400" imgH="2901600" progId="Origin50.Graph">
                  <p:embed/>
                  <p:pic>
                    <p:nvPicPr>
                      <p:cNvPr id="0" name="Picture 2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6" y="1714480"/>
                        <a:ext cx="2933700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56183"/>
              </p:ext>
            </p:extLst>
          </p:nvPr>
        </p:nvGraphicFramePr>
        <p:xfrm>
          <a:off x="3300432" y="-32"/>
          <a:ext cx="2914650" cy="204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26" name="Graph" r:id="rId8" imgW="4154400" imgH="2901600" progId="Origin50.Graph">
                  <p:embed/>
                </p:oleObj>
              </mc:Choice>
              <mc:Fallback>
                <p:oleObj name="Graph" r:id="rId8" imgW="4154400" imgH="2901600" progId="Origin50.Graph">
                  <p:embed/>
                  <p:pic>
                    <p:nvPicPr>
                      <p:cNvPr id="0" name="Picture 2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32" y="-32"/>
                        <a:ext cx="2914650" cy="2041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27074"/>
              </p:ext>
            </p:extLst>
          </p:nvPr>
        </p:nvGraphicFramePr>
        <p:xfrm>
          <a:off x="233363" y="0"/>
          <a:ext cx="2990850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27" name="Graph" r:id="rId10" imgW="4154400" imgH="2901600" progId="Origin50.Graph">
                  <p:embed/>
                </p:oleObj>
              </mc:Choice>
              <mc:Fallback>
                <p:oleObj name="Graph" r:id="rId10" imgW="4154400" imgH="2901600" progId="Origin50.Graph">
                  <p:embed/>
                  <p:pic>
                    <p:nvPicPr>
                      <p:cNvPr id="0" name="Picture 2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0"/>
                        <a:ext cx="2990850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06660"/>
              </p:ext>
            </p:extLst>
          </p:nvPr>
        </p:nvGraphicFramePr>
        <p:xfrm>
          <a:off x="279400" y="1789108"/>
          <a:ext cx="2955925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28" name="Graph" r:id="rId12" imgW="3114675" imgH="2171700" progId="Origin50.Graph">
                  <p:embed/>
                </p:oleObj>
              </mc:Choice>
              <mc:Fallback>
                <p:oleObj name="Graph" r:id="rId12" imgW="3114675" imgH="2171700" progId="Origin50.Graph">
                  <p:embed/>
                  <p:pic>
                    <p:nvPicPr>
                      <p:cNvPr id="0" name="Picture 2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789108"/>
                        <a:ext cx="2955925" cy="206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486232"/>
              </p:ext>
            </p:extLst>
          </p:nvPr>
        </p:nvGraphicFramePr>
        <p:xfrm>
          <a:off x="273050" y="5218131"/>
          <a:ext cx="2955925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29" name="Graph" r:id="rId14" imgW="3114675" imgH="2171700" progId="Origin50.Graph">
                  <p:embed/>
                </p:oleObj>
              </mc:Choice>
              <mc:Fallback>
                <p:oleObj name="Graph" r:id="rId14" imgW="3114675" imgH="2171700" progId="Origin50.Graph">
                  <p:embed/>
                  <p:pic>
                    <p:nvPicPr>
                      <p:cNvPr id="0" name="Picture 2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18131"/>
                        <a:ext cx="2955925" cy="206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158"/>
              </p:ext>
            </p:extLst>
          </p:nvPr>
        </p:nvGraphicFramePr>
        <p:xfrm>
          <a:off x="285728" y="7043769"/>
          <a:ext cx="290036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0" name="Graph" r:id="rId16" imgW="4154400" imgH="2901600" progId="Origin50.Graph">
                  <p:embed/>
                </p:oleObj>
              </mc:Choice>
              <mc:Fallback>
                <p:oleObj name="Graph" r:id="rId16" imgW="4154400" imgH="2901600" progId="Origin50.Graph">
                  <p:embed/>
                  <p:pic>
                    <p:nvPicPr>
                      <p:cNvPr id="0" name="Picture 2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8" y="7043769"/>
                        <a:ext cx="2900363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703434"/>
              </p:ext>
            </p:extLst>
          </p:nvPr>
        </p:nvGraphicFramePr>
        <p:xfrm>
          <a:off x="3357562" y="7000892"/>
          <a:ext cx="2919413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1" name="Graph" r:id="rId18" imgW="4154400" imgH="2901600" progId="Origin50.Graph">
                  <p:embed/>
                </p:oleObj>
              </mc:Choice>
              <mc:Fallback>
                <p:oleObj name="Graph" r:id="rId18" imgW="4154400" imgH="2901600" progId="Origin50.Graph">
                  <p:embed/>
                  <p:pic>
                    <p:nvPicPr>
                      <p:cNvPr id="0" name="Picture 25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2" y="7000892"/>
                        <a:ext cx="2919413" cy="204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695" y="3549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29" y="19077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47" y="356388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1" y="529208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243" y="6917312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531441"/>
              </p:ext>
            </p:extLst>
          </p:nvPr>
        </p:nvGraphicFramePr>
        <p:xfrm>
          <a:off x="3232169" y="3428992"/>
          <a:ext cx="2911475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2" name="Graph" r:id="rId20" imgW="4154400" imgH="2901600" progId="Origin50.Graph">
                  <p:embed/>
                </p:oleObj>
              </mc:Choice>
              <mc:Fallback>
                <p:oleObj name="Graph" r:id="rId20" imgW="4154400" imgH="2901600" progId="Origin50.Graph">
                  <p:embed/>
                  <p:pic>
                    <p:nvPicPr>
                      <p:cNvPr id="0" name="Picture 2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69" y="3428992"/>
                        <a:ext cx="2911475" cy="204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90904"/>
              </p:ext>
            </p:extLst>
          </p:nvPr>
        </p:nvGraphicFramePr>
        <p:xfrm>
          <a:off x="277811" y="3519495"/>
          <a:ext cx="2936875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3" name="Graph" r:id="rId22" imgW="4154400" imgH="2901600" progId="Origin50.Graph">
                  <p:embed/>
                </p:oleObj>
              </mc:Choice>
              <mc:Fallback>
                <p:oleObj name="Graph" r:id="rId22" imgW="4154400" imgH="2901600" progId="Origin50.Graph">
                  <p:embed/>
                  <p:pic>
                    <p:nvPicPr>
                      <p:cNvPr id="0" name="Picture 2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1" y="3519495"/>
                        <a:ext cx="2936875" cy="205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114490" y="5181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98460" y="185927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38536" y="351321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98460" y="529208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67390" y="690343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J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606" y="6683233"/>
            <a:ext cx="1670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Basal MDR1/TBP= 0.34±0.01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321" y="3217189"/>
            <a:ext cx="16754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ACAA1/TBP=1.44±0.04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5794" y="4968721"/>
            <a:ext cx="17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Basal PFKFB3/TBP=1.53±0.42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5321" y="1513820"/>
            <a:ext cx="15969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PDK4/TBP=0.12±0.02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3031" y="8501090"/>
            <a:ext cx="2125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Basal OATP4C1= 0.27±0.06 copies/</a:t>
            </a:r>
            <a:r>
              <a:rPr lang="en-GB" sz="1000" dirty="0" err="1"/>
              <a:t>ng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3694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33014"/>
              </p:ext>
            </p:extLst>
          </p:nvPr>
        </p:nvGraphicFramePr>
        <p:xfrm>
          <a:off x="-19050" y="2916238"/>
          <a:ext cx="415607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2" name="Graph" r:id="rId4" imgW="3114675" imgH="2171700" progId="Origin50.Graph">
                  <p:embed/>
                </p:oleObj>
              </mc:Choice>
              <mc:Fallback>
                <p:oleObj name="Graph" r:id="rId4" imgW="3114675" imgH="2171700" progId="Origin50.Graph">
                  <p:embed/>
                  <p:pic>
                    <p:nvPicPr>
                      <p:cNvPr id="0" name="Picture 1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2916238"/>
                        <a:ext cx="4156075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93172"/>
              </p:ext>
            </p:extLst>
          </p:nvPr>
        </p:nvGraphicFramePr>
        <p:xfrm>
          <a:off x="0" y="552450"/>
          <a:ext cx="3846513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3" name="Graph" r:id="rId6" imgW="4154400" imgH="2901600" progId="Origin50.Graph">
                  <p:embed/>
                </p:oleObj>
              </mc:Choice>
              <mc:Fallback>
                <p:oleObj name="Graph" r:id="rId6" imgW="4154400" imgH="2901600" progId="Origin50.Graph">
                  <p:embed/>
                  <p:pic>
                    <p:nvPicPr>
                      <p:cNvPr id="0" name="Picture 1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2450"/>
                        <a:ext cx="3846513" cy="269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30" y="3874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7032" y="2905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39" y="29785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67248"/>
              </p:ext>
            </p:extLst>
          </p:nvPr>
        </p:nvGraphicFramePr>
        <p:xfrm>
          <a:off x="3644900" y="9525"/>
          <a:ext cx="4154488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4" name="Graph" r:id="rId8" imgW="3114675" imgH="2181225" progId="Origin50.Graph">
                  <p:embed/>
                </p:oleObj>
              </mc:Choice>
              <mc:Fallback>
                <p:oleObj name="Graph" r:id="rId8" imgW="3114675" imgH="2181225" progId="Origin50.Graph">
                  <p:embed/>
                  <p:pic>
                    <p:nvPicPr>
                      <p:cNvPr id="0" name="Picture 1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9525"/>
                        <a:ext cx="4154488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305" y="877052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36405"/>
              </p:ext>
            </p:extLst>
          </p:nvPr>
        </p:nvGraphicFramePr>
        <p:xfrm>
          <a:off x="-357214" y="5715008"/>
          <a:ext cx="4624388" cy="322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5" name="Graph" r:id="rId10" imgW="4154400" imgH="2901600" progId="Origin50.Graph">
                  <p:embed/>
                </p:oleObj>
              </mc:Choice>
              <mc:Fallback>
                <p:oleObj name="Graph" r:id="rId10" imgW="4154400" imgH="2901600" progId="Origin50.Graph">
                  <p:embed/>
                  <p:pic>
                    <p:nvPicPr>
                      <p:cNvPr id="0" name="Picture 1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7214" y="5715008"/>
                        <a:ext cx="4624388" cy="322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465091"/>
              </p:ext>
            </p:extLst>
          </p:nvPr>
        </p:nvGraphicFramePr>
        <p:xfrm>
          <a:off x="3933056" y="5865813"/>
          <a:ext cx="415607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6" name="Graph" r:id="rId12" imgW="3114675" imgH="2171700" progId="Origin50.Graph">
                  <p:embed/>
                </p:oleObj>
              </mc:Choice>
              <mc:Fallback>
                <p:oleObj name="Graph" r:id="rId12" imgW="3114675" imgH="2171700" progId="Origin50.Graph">
                  <p:embed/>
                  <p:pic>
                    <p:nvPicPr>
                      <p:cNvPr id="0" name="Picture 1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056" y="5865813"/>
                        <a:ext cx="4156075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89040" y="290628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82" y="558011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6608" y="564282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/>
          <a:srcRect t="5767" b="13330"/>
          <a:stretch/>
        </p:blipFill>
        <p:spPr>
          <a:xfrm>
            <a:off x="4222974" y="142844"/>
            <a:ext cx="2635026" cy="617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80548" y="254188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kDa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3296" y="6952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HO-1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787808"/>
              </p:ext>
            </p:extLst>
          </p:nvPr>
        </p:nvGraphicFramePr>
        <p:xfrm>
          <a:off x="3949700" y="2803525"/>
          <a:ext cx="4154488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7" name="Graph" r:id="rId15" imgW="3114675" imgH="2181225" progId="Origin50.Graph">
                  <p:embed/>
                </p:oleObj>
              </mc:Choice>
              <mc:Fallback>
                <p:oleObj name="Graph" r:id="rId15" imgW="3114675" imgH="2181225" progId="Origin50.Graph">
                  <p:embed/>
                  <p:pic>
                    <p:nvPicPr>
                      <p:cNvPr id="0" name="Picture 1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803525"/>
                        <a:ext cx="4154488" cy="291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40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64054"/>
              </p:ext>
            </p:extLst>
          </p:nvPr>
        </p:nvGraphicFramePr>
        <p:xfrm>
          <a:off x="3018929" y="877962"/>
          <a:ext cx="4154487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5" name="Graph" r:id="rId4" imgW="3114675" imgH="2181225" progId="Origin50.Graph">
                  <p:embed/>
                </p:oleObj>
              </mc:Choice>
              <mc:Fallback>
                <p:oleObj name="Graph" r:id="rId4" imgW="3114675" imgH="2181225" progId="Origin50.Graph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929" y="877962"/>
                        <a:ext cx="4154487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708177"/>
              </p:ext>
            </p:extLst>
          </p:nvPr>
        </p:nvGraphicFramePr>
        <p:xfrm>
          <a:off x="191405" y="828002"/>
          <a:ext cx="3813659" cy="2663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6" name="Graph" r:id="rId6" imgW="3114675" imgH="2181225" progId="Origin50.Graph">
                  <p:embed/>
                </p:oleObj>
              </mc:Choice>
              <mc:Fallback>
                <p:oleObj name="Graph" r:id="rId6" imgW="3114675" imgH="2181225" progId="Origin50.Graph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05" y="828002"/>
                        <a:ext cx="3813659" cy="2663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29950"/>
              </p:ext>
            </p:extLst>
          </p:nvPr>
        </p:nvGraphicFramePr>
        <p:xfrm>
          <a:off x="3192101" y="3691809"/>
          <a:ext cx="3837299" cy="268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7" name="Graph" r:id="rId8" imgW="3114675" imgH="2171700" progId="Origin50.Graph">
                  <p:embed/>
                </p:oleObj>
              </mc:Choice>
              <mc:Fallback>
                <p:oleObj name="Graph" r:id="rId8" imgW="3114675" imgH="2171700" progId="Origin50.Graph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101" y="3691809"/>
                        <a:ext cx="3837299" cy="2680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305" y="877052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Figure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458" y="32352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3819" y="31469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t="21810" r="64935" b="66044"/>
          <a:stretch/>
        </p:blipFill>
        <p:spPr>
          <a:xfrm>
            <a:off x="3471595" y="395536"/>
            <a:ext cx="2494555" cy="8640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40657" y="335503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28766"/>
              </p:ext>
            </p:extLst>
          </p:nvPr>
        </p:nvGraphicFramePr>
        <p:xfrm>
          <a:off x="179393" y="6194457"/>
          <a:ext cx="4106863" cy="287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8" name="Graph" r:id="rId11" imgW="4154400" imgH="2901600" progId="Origin50.Graph">
                  <p:embed/>
                </p:oleObj>
              </mc:Choice>
              <mc:Fallback>
                <p:oleObj name="Graph" r:id="rId11" imgW="4154400" imgH="2901600" progId="Origin50.Graph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93" y="6194457"/>
                        <a:ext cx="4106863" cy="287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210112"/>
              </p:ext>
            </p:extLst>
          </p:nvPr>
        </p:nvGraphicFramePr>
        <p:xfrm>
          <a:off x="-255303" y="3569055"/>
          <a:ext cx="3927081" cy="274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9" name="Graph" r:id="rId13" imgW="3114675" imgH="2181225" progId="Origin50.Graph">
                  <p:embed/>
                </p:oleObj>
              </mc:Choice>
              <mc:Fallback>
                <p:oleObj name="Graph" r:id="rId13" imgW="3114675" imgH="2181225" progId="Origin50.Graph">
                  <p:embed/>
                  <p:pic>
                    <p:nvPicPr>
                      <p:cNvPr id="0" name="Picture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5303" y="3569055"/>
                        <a:ext cx="3927081" cy="27431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99458" y="619829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7092" y="34553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443" y="612743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/>
          <a:srcRect t="25616" r="59450" b="61380"/>
          <a:stretch/>
        </p:blipFill>
        <p:spPr>
          <a:xfrm>
            <a:off x="476672" y="395536"/>
            <a:ext cx="2553373" cy="818878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9364"/>
              </p:ext>
            </p:extLst>
          </p:nvPr>
        </p:nvGraphicFramePr>
        <p:xfrm>
          <a:off x="3318077" y="6475911"/>
          <a:ext cx="3639315" cy="254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0" name="Graph" r:id="rId16" imgW="3114675" imgH="2171700" progId="Origin50.Graph">
                  <p:embed/>
                </p:oleObj>
              </mc:Choice>
              <mc:Fallback>
                <p:oleObj name="Graph" r:id="rId16" imgW="3114675" imgH="2171700" progId="Origin50.Graph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077" y="6475911"/>
                        <a:ext cx="3639315" cy="2542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041817" y="25152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HIF1</a:t>
            </a:r>
            <a:r>
              <a:rPr lang="en-GB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5473" y="25152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HIF1</a:t>
            </a:r>
            <a:r>
              <a:rPr lang="en-GB" dirty="0">
                <a:latin typeface="Symbol" panose="05050102010706020507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8754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10157"/>
              </p:ext>
            </p:extLst>
          </p:nvPr>
        </p:nvGraphicFramePr>
        <p:xfrm>
          <a:off x="4606596" y="-108520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4" name="Graph" r:id="rId4" imgW="3114675" imgH="2171700" progId="Origin50.Graph">
                  <p:embed/>
                </p:oleObj>
              </mc:Choice>
              <mc:Fallback>
                <p:oleObj name="Graph" r:id="rId4" imgW="3114675" imgH="2171700" progId="Origin50.Graph">
                  <p:embed/>
                  <p:pic>
                    <p:nvPicPr>
                      <p:cNvPr id="0" name="Picture 18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596" y="-108520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9837"/>
              </p:ext>
            </p:extLst>
          </p:nvPr>
        </p:nvGraphicFramePr>
        <p:xfrm>
          <a:off x="188640" y="7236296"/>
          <a:ext cx="2534184" cy="176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5" name="Graph" r:id="rId6" imgW="3114675" imgH="2171700" progId="Origin50.Graph">
                  <p:embed/>
                </p:oleObj>
              </mc:Choice>
              <mc:Fallback>
                <p:oleObj name="Graph" r:id="rId6" imgW="3114675" imgH="2171700" progId="Origin50.Graph">
                  <p:embed/>
                  <p:pic>
                    <p:nvPicPr>
                      <p:cNvPr id="0" name="Picture 1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40" y="7236296"/>
                        <a:ext cx="2534184" cy="1769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318042"/>
              </p:ext>
            </p:extLst>
          </p:nvPr>
        </p:nvGraphicFramePr>
        <p:xfrm>
          <a:off x="195890" y="2843808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6" name="Graph" r:id="rId8" imgW="3114675" imgH="2171700" progId="Origin50.Graph">
                  <p:embed/>
                </p:oleObj>
              </mc:Choice>
              <mc:Fallback>
                <p:oleObj name="Graph" r:id="rId8" imgW="3114675" imgH="2171700" progId="Origin50.Graph">
                  <p:embed/>
                  <p:pic>
                    <p:nvPicPr>
                      <p:cNvPr id="0" name="Picture 18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0" y="2843808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66697"/>
              </p:ext>
            </p:extLst>
          </p:nvPr>
        </p:nvGraphicFramePr>
        <p:xfrm>
          <a:off x="2415219" y="4139952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7" name="Graph" r:id="rId10" imgW="3114675" imgH="2171700" progId="Origin50.Graph">
                  <p:embed/>
                </p:oleObj>
              </mc:Choice>
              <mc:Fallback>
                <p:oleObj name="Graph" r:id="rId10" imgW="3114675" imgH="2171700" progId="Origin50.Graph">
                  <p:embed/>
                  <p:pic>
                    <p:nvPicPr>
                      <p:cNvPr id="0" name="Picture 18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219" y="4139952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019498"/>
              </p:ext>
            </p:extLst>
          </p:nvPr>
        </p:nvGraphicFramePr>
        <p:xfrm>
          <a:off x="4608768" y="1187624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8" name="Graph" r:id="rId12" imgW="3114675" imgH="2171700" progId="Origin50.Graph">
                  <p:embed/>
                </p:oleObj>
              </mc:Choice>
              <mc:Fallback>
                <p:oleObj name="Graph" r:id="rId12" imgW="3114675" imgH="2171700" progId="Origin50.Graph">
                  <p:embed/>
                  <p:pic>
                    <p:nvPicPr>
                      <p:cNvPr id="0" name="Picture 18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768" y="1187624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152912"/>
              </p:ext>
            </p:extLst>
          </p:nvPr>
        </p:nvGraphicFramePr>
        <p:xfrm>
          <a:off x="195890" y="-108520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9" name="Graph" r:id="rId14" imgW="3114675" imgH="2181225" progId="Origin50.Graph">
                  <p:embed/>
                </p:oleObj>
              </mc:Choice>
              <mc:Fallback>
                <p:oleObj name="Graph" r:id="rId14" imgW="3114675" imgH="2181225" progId="Origin50.Graph">
                  <p:embed/>
                  <p:pic>
                    <p:nvPicPr>
                      <p:cNvPr id="0" name="Picture 18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0" y="-108520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838892"/>
              </p:ext>
            </p:extLst>
          </p:nvPr>
        </p:nvGraphicFramePr>
        <p:xfrm>
          <a:off x="195890" y="1187624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0" name="Graph" r:id="rId16" imgW="3114675" imgH="2181225" progId="Origin50.Graph">
                  <p:embed/>
                </p:oleObj>
              </mc:Choice>
              <mc:Fallback>
                <p:oleObj name="Graph" r:id="rId16" imgW="3114675" imgH="2181225" progId="Origin50.Graph">
                  <p:embed/>
                  <p:pic>
                    <p:nvPicPr>
                      <p:cNvPr id="0" name="Picture 18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0" y="1187624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894375"/>
              </p:ext>
            </p:extLst>
          </p:nvPr>
        </p:nvGraphicFramePr>
        <p:xfrm>
          <a:off x="2348880" y="-108520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1" name="Graph" r:id="rId18" imgW="3114675" imgH="2181225" progId="Origin50.Graph">
                  <p:embed/>
                </p:oleObj>
              </mc:Choice>
              <mc:Fallback>
                <p:oleObj name="Graph" r:id="rId18" imgW="3114675" imgH="2181225" progId="Origin50.Graph">
                  <p:embed/>
                  <p:pic>
                    <p:nvPicPr>
                      <p:cNvPr id="0" name="Picture 18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880" y="-108520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690340"/>
              </p:ext>
            </p:extLst>
          </p:nvPr>
        </p:nvGraphicFramePr>
        <p:xfrm>
          <a:off x="2376520" y="1171135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2" name="Graph" r:id="rId20" imgW="3114675" imgH="2171700" progId="Origin50.Graph">
                  <p:embed/>
                </p:oleObj>
              </mc:Choice>
              <mc:Fallback>
                <p:oleObj name="Graph" r:id="rId20" imgW="3114675" imgH="2171700" progId="Origin50.Graph">
                  <p:embed/>
                  <p:pic>
                    <p:nvPicPr>
                      <p:cNvPr id="0" name="Picture 1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20" y="1171135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106452"/>
              </p:ext>
            </p:extLst>
          </p:nvPr>
        </p:nvGraphicFramePr>
        <p:xfrm>
          <a:off x="195890" y="4139952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3" name="Graph" r:id="rId22" imgW="3114675" imgH="2171700" progId="Origin50.Graph">
                  <p:embed/>
                </p:oleObj>
              </mc:Choice>
              <mc:Fallback>
                <p:oleObj name="Graph" r:id="rId22" imgW="3114675" imgH="2171700" progId="Origin50.Graph">
                  <p:embed/>
                  <p:pic>
                    <p:nvPicPr>
                      <p:cNvPr id="0" name="Picture 18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0" y="4139952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305" y="877052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Figure 5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71252"/>
              </p:ext>
            </p:extLst>
          </p:nvPr>
        </p:nvGraphicFramePr>
        <p:xfrm>
          <a:off x="4581128" y="2843808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4" name="Graph" r:id="rId24" imgW="3114675" imgH="2171700" progId="Origin50.Graph">
                  <p:embed/>
                </p:oleObj>
              </mc:Choice>
              <mc:Fallback>
                <p:oleObj name="Graph" r:id="rId24" imgW="3114675" imgH="2171700" progId="Origin50.Graph">
                  <p:embed/>
                  <p:pic>
                    <p:nvPicPr>
                      <p:cNvPr id="0" name="Picture 18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128" y="2843808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28388"/>
              </p:ext>
            </p:extLst>
          </p:nvPr>
        </p:nvGraphicFramePr>
        <p:xfrm>
          <a:off x="4608768" y="4139952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5" name="Graph" r:id="rId26" imgW="3114675" imgH="2171700" progId="Origin50.Graph">
                  <p:embed/>
                </p:oleObj>
              </mc:Choice>
              <mc:Fallback>
                <p:oleObj name="Graph" r:id="rId26" imgW="3114675" imgH="2171700" progId="Origin50.Graph">
                  <p:embed/>
                  <p:pic>
                    <p:nvPicPr>
                      <p:cNvPr id="0" name="Picture 18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768" y="4139952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49579"/>
              </p:ext>
            </p:extLst>
          </p:nvPr>
        </p:nvGraphicFramePr>
        <p:xfrm>
          <a:off x="195890" y="5868144"/>
          <a:ext cx="2500699" cy="174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6" name="Graph" r:id="rId28" imgW="3114675" imgH="2171700" progId="Origin50.Graph">
                  <p:embed/>
                </p:oleObj>
              </mc:Choice>
              <mc:Fallback>
                <p:oleObj name="Graph" r:id="rId28" imgW="3114675" imgH="2171700" progId="Origin50.Graph">
                  <p:embed/>
                  <p:pic>
                    <p:nvPicPr>
                      <p:cNvPr id="0" name="Picture 18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0" y="5868144"/>
                        <a:ext cx="2500699" cy="174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682190"/>
              </p:ext>
            </p:extLst>
          </p:nvPr>
        </p:nvGraphicFramePr>
        <p:xfrm>
          <a:off x="2432969" y="5927384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7" name="Graph" r:id="rId30" imgW="3114675" imgH="2181225" progId="Origin50.Graph">
                  <p:embed/>
                </p:oleObj>
              </mc:Choice>
              <mc:Fallback>
                <p:oleObj name="Graph" r:id="rId30" imgW="3114675" imgH="2181225" progId="Origin50.Graph">
                  <p:embed/>
                  <p:pic>
                    <p:nvPicPr>
                      <p:cNvPr id="0" name="Picture 1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969" y="5927384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504756"/>
              </p:ext>
            </p:extLst>
          </p:nvPr>
        </p:nvGraphicFramePr>
        <p:xfrm>
          <a:off x="2448528" y="7295536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8" name="Graph" r:id="rId32" imgW="3114675" imgH="2171700" progId="Origin50.Graph">
                  <p:embed/>
                </p:oleObj>
              </mc:Choice>
              <mc:Fallback>
                <p:oleObj name="Graph" r:id="rId32" imgW="3114675" imgH="2171700" progId="Origin50.Graph">
                  <p:embed/>
                  <p:pic>
                    <p:nvPicPr>
                      <p:cNvPr id="0" name="Picture 18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528" y="7295536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60669"/>
              </p:ext>
            </p:extLst>
          </p:nvPr>
        </p:nvGraphicFramePr>
        <p:xfrm>
          <a:off x="4608768" y="5927384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9" name="Graph" r:id="rId34" imgW="3114675" imgH="2181225" progId="Origin50.Graph">
                  <p:embed/>
                </p:oleObj>
              </mc:Choice>
              <mc:Fallback>
                <p:oleObj name="Graph" r:id="rId34" imgW="3114675" imgH="2181225" progId="Origin50.Graph">
                  <p:embed/>
                  <p:pic>
                    <p:nvPicPr>
                      <p:cNvPr id="0" name="Picture 18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768" y="5927384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356046"/>
              </p:ext>
            </p:extLst>
          </p:nvPr>
        </p:nvGraphicFramePr>
        <p:xfrm>
          <a:off x="4608768" y="7295536"/>
          <a:ext cx="2492640" cy="17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0" name="Graph" r:id="rId36" imgW="3114675" imgH="2171700" progId="Origin50.Graph">
                  <p:embed/>
                </p:oleObj>
              </mc:Choice>
              <mc:Fallback>
                <p:oleObj name="Graph" r:id="rId36" imgW="3114675" imgH="2171700" progId="Origin50.Graph">
                  <p:embed/>
                  <p:pic>
                    <p:nvPicPr>
                      <p:cNvPr id="0" name="Picture 18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768" y="7295536"/>
                        <a:ext cx="2492640" cy="174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4886" y="573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4210" y="4260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5789" y="4916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6130" y="296702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55454" y="295227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57033" y="295882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8748" y="586971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98072" y="5854957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9651" y="586151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J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227089"/>
              </p:ext>
            </p:extLst>
          </p:nvPr>
        </p:nvGraphicFramePr>
        <p:xfrm>
          <a:off x="2413000" y="2820988"/>
          <a:ext cx="2489200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1" name="Graph" r:id="rId38" imgW="3114675" imgH="2181225" progId="Origin50.Graph">
                  <p:embed/>
                </p:oleObj>
              </mc:Choice>
              <mc:Fallback>
                <p:oleObj name="Graph" r:id="rId38" imgW="3114675" imgH="2181225" progId="Origin50.Graph">
                  <p:embed/>
                  <p:pic>
                    <p:nvPicPr>
                      <p:cNvPr id="0" name="Picture 18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20988"/>
                        <a:ext cx="2489200" cy="173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72074" y="8469183"/>
            <a:ext cx="17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Basal PFKFB3/TBP=1.53±0.42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72212" y="1071538"/>
            <a:ext cx="17283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PDK1/TBP=0.482±0.036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786058" y="2357422"/>
            <a:ext cx="1786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PDK1/TBP= 0.507±0.022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000636" y="1071538"/>
            <a:ext cx="15969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PDK2/TBP=2.22±0.51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072074" y="2357422"/>
            <a:ext cx="15969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PDK2/TBP=1.31±0.56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14356" y="4000496"/>
            <a:ext cx="15969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PDK3/TBP=0.60±0.05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2918" y="5325911"/>
            <a:ext cx="15969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PDK3/TBP=0.52±0.06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832220" y="4040027"/>
            <a:ext cx="15969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PDK4/TBP=0.20±0.02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857496" y="5286380"/>
            <a:ext cx="15969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PDK4/TBP=0.12±0.02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072074" y="4000496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HO-1/TBP=1.81±0.99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054813" y="5325911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HO-1/TBP=2.83±0.38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864489" y="7143768"/>
            <a:ext cx="17075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PFKFB4/TBP=0.11±0.04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07118" y="7072330"/>
            <a:ext cx="16097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G6PD/TBP=6.10±1.99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71480" y="8429652"/>
            <a:ext cx="16097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G6PD/TBP=8.51±1.24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857496" y="8469183"/>
            <a:ext cx="17075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PFKFB4/TBP=0.14±0.01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42918" y="2357422"/>
            <a:ext cx="15872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GYS1/TBP=2.40±0.57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42918" y="1071538"/>
            <a:ext cx="15872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Basal GYS1/TBP=2.20±0.76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079067" y="7143768"/>
            <a:ext cx="17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Basal PFKFB3/TBP=1.05±0.12</a:t>
            </a:r>
          </a:p>
        </p:txBody>
      </p:sp>
    </p:spTree>
    <p:extLst>
      <p:ext uri="{BB962C8B-B14F-4D97-AF65-F5344CB8AC3E}">
        <p14:creationId xmlns:p14="http://schemas.microsoft.com/office/powerpoint/2010/main" val="92937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223473"/>
              </p:ext>
            </p:extLst>
          </p:nvPr>
        </p:nvGraphicFramePr>
        <p:xfrm>
          <a:off x="190500" y="3055938"/>
          <a:ext cx="415607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1" name="Graph" r:id="rId4" imgW="3114675" imgH="2171700" progId="Origin50.Graph">
                  <p:embed/>
                </p:oleObj>
              </mc:Choice>
              <mc:Fallback>
                <p:oleObj name="Graph" r:id="rId4" imgW="3114675" imgH="2171700" progId="Origin50.Graph">
                  <p:embed/>
                  <p:pic>
                    <p:nvPicPr>
                      <p:cNvPr id="0" name="Picture 8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3055938"/>
                        <a:ext cx="4156075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305" y="877052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Figure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3729" y="3501172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</a:rPr>
              <a:t>CD31</a:t>
            </a:r>
            <a:r>
              <a:rPr lang="en-GB" sz="1600" b="1" dirty="0"/>
              <a:t>/</a:t>
            </a:r>
            <a:r>
              <a:rPr lang="en-GB" sz="1600" b="1" dirty="0">
                <a:solidFill>
                  <a:srgbClr val="0070C0"/>
                </a:solidFill>
              </a:rPr>
              <a:t>DAPI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30" y="3874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17032" y="2905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39" y="32038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4984" y="320384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/>
          <a:srcRect l="26444" b="23409"/>
          <a:stretch/>
        </p:blipFill>
        <p:spPr>
          <a:xfrm flipH="1">
            <a:off x="3330295" y="3849431"/>
            <a:ext cx="1379317" cy="14362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/>
          <a:srcRect r="28193" b="25204"/>
          <a:stretch/>
        </p:blipFill>
        <p:spPr>
          <a:xfrm>
            <a:off x="4901656" y="3849430"/>
            <a:ext cx="1382364" cy="143991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84984" y="3846352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DMSO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69160" y="3805056"/>
            <a:ext cx="923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Quercetin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859151"/>
              </p:ext>
            </p:extLst>
          </p:nvPr>
        </p:nvGraphicFramePr>
        <p:xfrm>
          <a:off x="-149423" y="236369"/>
          <a:ext cx="4154487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2" name="Graph" r:id="rId8" imgW="3114675" imgH="2171700" progId="Origin50.Graph">
                  <p:embed/>
                </p:oleObj>
              </mc:Choice>
              <mc:Fallback>
                <p:oleObj name="Graph" r:id="rId8" imgW="3114675" imgH="2171700" progId="Origin50.Graph">
                  <p:embed/>
                  <p:pic>
                    <p:nvPicPr>
                      <p:cNvPr id="0" name="Picture 9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9423" y="236369"/>
                        <a:ext cx="4154487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201751"/>
              </p:ext>
            </p:extLst>
          </p:nvPr>
        </p:nvGraphicFramePr>
        <p:xfrm>
          <a:off x="3717032" y="176213"/>
          <a:ext cx="415607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3" name="Graph" r:id="rId10" imgW="3114675" imgH="2171700" progId="Origin50.Graph">
                  <p:embed/>
                </p:oleObj>
              </mc:Choice>
              <mc:Fallback>
                <p:oleObj name="Graph" r:id="rId10" imgW="3114675" imgH="2171700" progId="Origin50.Graph">
                  <p:embed/>
                  <p:pic>
                    <p:nvPicPr>
                      <p:cNvPr id="0" name="Picture 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032" y="176213"/>
                        <a:ext cx="4156075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328208"/>
              </p:ext>
            </p:extLst>
          </p:nvPr>
        </p:nvGraphicFramePr>
        <p:xfrm>
          <a:off x="188913" y="5915025"/>
          <a:ext cx="415607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4" name="Graph" r:id="rId12" imgW="3114675" imgH="2171700" progId="Origin50.Graph">
                  <p:embed/>
                </p:oleObj>
              </mc:Choice>
              <mc:Fallback>
                <p:oleObj name="Graph" r:id="rId12" imgW="3114675" imgH="2171700" progId="Origin50.Graph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5915025"/>
                        <a:ext cx="4156075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563042"/>
              </p:ext>
            </p:extLst>
          </p:nvPr>
        </p:nvGraphicFramePr>
        <p:xfrm>
          <a:off x="2265363" y="5915025"/>
          <a:ext cx="415607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5" name="Graph" r:id="rId14" imgW="3114675" imgH="2171700" progId="Origin50.Graph">
                  <p:embed/>
                </p:oleObj>
              </mc:Choice>
              <mc:Fallback>
                <p:oleObj name="Graph" r:id="rId14" imgW="3114675" imgH="2171700" progId="Origin50.Graph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5915025"/>
                        <a:ext cx="4156075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45342"/>
              </p:ext>
            </p:extLst>
          </p:nvPr>
        </p:nvGraphicFramePr>
        <p:xfrm>
          <a:off x="4365625" y="5915025"/>
          <a:ext cx="415607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6" name="Graph" r:id="rId16" imgW="3114675" imgH="2171700" progId="Origin50.Graph">
                  <p:embed/>
                </p:oleObj>
              </mc:Choice>
              <mc:Fallback>
                <p:oleObj name="Graph" r:id="rId16" imgW="3114675" imgH="2171700" progId="Origin50.Graph">
                  <p:embed/>
                  <p:pic>
                    <p:nvPicPr>
                      <p:cNvPr id="0" name="Picture 9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5915025"/>
                        <a:ext cx="4156075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0560" y="591756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12126" y="591756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F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59525" y="5914832"/>
            <a:ext cx="33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G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329120" y="5220072"/>
            <a:ext cx="18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71529" y="5002188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GB" sz="1000" dirty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8095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947740"/>
              </p:ext>
            </p:extLst>
          </p:nvPr>
        </p:nvGraphicFramePr>
        <p:xfrm>
          <a:off x="45336" y="956051"/>
          <a:ext cx="4154487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" name="Graph" r:id="rId4" imgW="3114675" imgH="2171700" progId="Origin50.Graph">
                  <p:embed/>
                </p:oleObj>
              </mc:Choice>
              <mc:Fallback>
                <p:oleObj name="Graph" r:id="rId4" imgW="3114675" imgH="2171700" progId="Origin50.Graph">
                  <p:embed/>
                  <p:pic>
                    <p:nvPicPr>
                      <p:cNvPr id="0" name="Picture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6" y="956051"/>
                        <a:ext cx="4154487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305" y="877052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Figure 7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80108"/>
              </p:ext>
            </p:extLst>
          </p:nvPr>
        </p:nvGraphicFramePr>
        <p:xfrm>
          <a:off x="3212976" y="985727"/>
          <a:ext cx="4154487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" name="Graph" r:id="rId6" imgW="3114675" imgH="2171700" progId="Origin50.Graph">
                  <p:embed/>
                </p:oleObj>
              </mc:Choice>
              <mc:Fallback>
                <p:oleObj name="Graph" r:id="rId6" imgW="3114675" imgH="2171700" progId="Origin50.Graph">
                  <p:embed/>
                  <p:pic>
                    <p:nvPicPr>
                      <p:cNvPr id="0" name="Picture 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976" y="985727"/>
                        <a:ext cx="4154487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7072" y="74628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18h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5652" y="74628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30" y="11719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7032" y="10750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2515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5" y="877052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Figure 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07010" y="1571604"/>
            <a:ext cx="807478" cy="571504"/>
            <a:chOff x="2050010" y="1142984"/>
            <a:chExt cx="807478" cy="571504"/>
          </a:xfrm>
        </p:grpSpPr>
        <p:sp>
          <p:nvSpPr>
            <p:cNvPr id="4" name="Rounded Rectangle 3"/>
            <p:cNvSpPr/>
            <p:nvPr/>
          </p:nvSpPr>
          <p:spPr>
            <a:xfrm>
              <a:off x="2050010" y="1142984"/>
              <a:ext cx="285752" cy="57150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571736" y="1142984"/>
              <a:ext cx="285752" cy="57150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rot="5400000">
            <a:off x="4394207" y="2106595"/>
            <a:ext cx="164307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6267" y="857224"/>
            <a:ext cx="106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GLUCOSE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134" y="2643174"/>
            <a:ext cx="145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GLUCOSE-6-P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1684" y="235742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G6PD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8712" y="264317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PPP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929860" y="1499372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696" y="3786182"/>
            <a:ext cx="12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GLYCOLYSIS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929860" y="2285190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5572" y="5774304"/>
            <a:ext cx="98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LACTATE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2073" y="857224"/>
            <a:ext cx="134575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200" b="1" dirty="0" err="1"/>
              <a:t>Quercetin</a:t>
            </a:r>
            <a:endParaRPr lang="en-GB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60" y="300036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HIF1</a:t>
            </a:r>
            <a:r>
              <a:rPr lang="en-GB" b="1" dirty="0">
                <a:latin typeface="Symbol" pitchFamily="18" charset="2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7628" y="171448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Nrf2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31797" y="250029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HO-1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1192762" y="4214810"/>
            <a:ext cx="214314" cy="57150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1214422" y="1214414"/>
            <a:ext cx="214314" cy="128588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1192762" y="3071802"/>
            <a:ext cx="214314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>
            <a:off x="1192762" y="5214942"/>
            <a:ext cx="214314" cy="57150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 rot="16200000">
            <a:off x="2514365" y="2536017"/>
            <a:ext cx="214314" cy="57150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764134" y="4845610"/>
            <a:ext cx="5786446" cy="369332"/>
            <a:chOff x="1907134" y="4000504"/>
            <a:chExt cx="5786446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1907134" y="4000504"/>
              <a:ext cx="117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PYRUVATE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35960" y="4000504"/>
              <a:ext cx="1342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ACETYL-</a:t>
              </a:r>
              <a:r>
                <a:rPr lang="en-GB" b="1" dirty="0" err="1"/>
                <a:t>CoA</a:t>
              </a:r>
              <a:endParaRPr lang="en-GB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1434" y="4000504"/>
              <a:ext cx="1752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LIPID SYNTHESIS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3443051" y="3893347"/>
              <a:ext cx="214314" cy="571504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Down Arrow 30"/>
            <p:cNvSpPr/>
            <p:nvPr/>
          </p:nvSpPr>
          <p:spPr>
            <a:xfrm rot="16200000">
              <a:off x="5443315" y="3893347"/>
              <a:ext cx="214314" cy="571504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21456" y="455985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PDH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2214558" y="3286116"/>
            <a:ext cx="2643203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3143248" y="3357554"/>
            <a:ext cx="1857388" cy="71438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21522" y="40719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PDK4</a:t>
            </a:r>
          </a:p>
        </p:txBody>
      </p:sp>
      <p:sp>
        <p:nvSpPr>
          <p:cNvPr id="37" name="Up Arrow 36"/>
          <p:cNvSpPr/>
          <p:nvPr/>
        </p:nvSpPr>
        <p:spPr>
          <a:xfrm>
            <a:off x="2264332" y="2428860"/>
            <a:ext cx="142876" cy="214314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Up Arrow 38"/>
          <p:cNvSpPr/>
          <p:nvPr/>
        </p:nvSpPr>
        <p:spPr>
          <a:xfrm>
            <a:off x="1764266" y="3500430"/>
            <a:ext cx="142876" cy="214314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857232" y="350043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PFKFB3</a:t>
            </a:r>
          </a:p>
        </p:txBody>
      </p:sp>
      <p:sp>
        <p:nvSpPr>
          <p:cNvPr id="41" name="Up Arrow 40"/>
          <p:cNvSpPr/>
          <p:nvPr/>
        </p:nvSpPr>
        <p:spPr>
          <a:xfrm flipV="1">
            <a:off x="3264464" y="4143372"/>
            <a:ext cx="142876" cy="214314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2407208" y="4357686"/>
            <a:ext cx="285752" cy="285752"/>
            <a:chOff x="6500826" y="3000372"/>
            <a:chExt cx="500066" cy="571504"/>
          </a:xfrm>
        </p:grpSpPr>
        <p:cxnSp>
          <p:nvCxnSpPr>
            <p:cNvPr id="43" name="Straight Arrow Connector 42"/>
            <p:cNvCxnSpPr/>
            <p:nvPr/>
          </p:nvCxnSpPr>
          <p:spPr>
            <a:xfrm rot="5400000">
              <a:off x="6536545" y="3036091"/>
              <a:ext cx="500066" cy="4286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500826" y="3429000"/>
              <a:ext cx="142876" cy="142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1714488" y="185735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00042" y="185735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4290" y="1857356"/>
            <a:ext cx="68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GLUT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3091882" y="2071670"/>
            <a:ext cx="76574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Up Arrow 58"/>
          <p:cNvSpPr/>
          <p:nvPr/>
        </p:nvSpPr>
        <p:spPr>
          <a:xfrm>
            <a:off x="4429132" y="2571736"/>
            <a:ext cx="142876" cy="21431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Up Arrow 60"/>
          <p:cNvSpPr/>
          <p:nvPr/>
        </p:nvSpPr>
        <p:spPr>
          <a:xfrm>
            <a:off x="5572140" y="3071802"/>
            <a:ext cx="142876" cy="21431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5" y="877052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1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8176"/>
              </p:ext>
            </p:extLst>
          </p:nvPr>
        </p:nvGraphicFramePr>
        <p:xfrm>
          <a:off x="343433" y="220162"/>
          <a:ext cx="415290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Graph" r:id="rId3" imgW="3114675" imgH="2181225" progId="Origin50.Graph">
                  <p:embed/>
                </p:oleObj>
              </mc:Choice>
              <mc:Fallback>
                <p:oleObj name="Graph" r:id="rId3" imgW="3114675" imgH="2181225" progId="Origin50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33" y="220162"/>
                        <a:ext cx="4152900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305" y="3549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37" y="335953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33056"/>
              </p:ext>
            </p:extLst>
          </p:nvPr>
        </p:nvGraphicFramePr>
        <p:xfrm>
          <a:off x="548680" y="3136699"/>
          <a:ext cx="415290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Graph" r:id="rId5" imgW="3114675" imgH="2171700" progId="Origin50.Graph">
                  <p:embed/>
                </p:oleObj>
              </mc:Choice>
              <mc:Fallback>
                <p:oleObj name="Graph" r:id="rId5" imgW="3114675" imgH="2171700" progId="Origin50.Grap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80" y="3136699"/>
                        <a:ext cx="4152900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007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14803</TotalTime>
  <Words>316</Words>
  <Application>Microsoft Office PowerPoint</Application>
  <PresentationFormat>On-screen Show (4:3)</PresentationFormat>
  <Paragraphs>167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2007Blank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Sarka Tumova</dc:creator>
  <cp:lastModifiedBy>Gary Williamson</cp:lastModifiedBy>
  <cp:revision>420</cp:revision>
  <cp:lastPrinted>2018-10-19T13:37:32Z</cp:lastPrinted>
  <dcterms:created xsi:type="dcterms:W3CDTF">2016-10-05T16:06:31Z</dcterms:created>
  <dcterms:modified xsi:type="dcterms:W3CDTF">2019-03-10T23:45:07Z</dcterms:modified>
</cp:coreProperties>
</file>