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75" r:id="rId3"/>
    <p:sldId id="261" r:id="rId4"/>
    <p:sldId id="264" r:id="rId5"/>
    <p:sldId id="269" r:id="rId6"/>
    <p:sldId id="262" r:id="rId7"/>
    <p:sldId id="263" r:id="rId8"/>
    <p:sldId id="267" r:id="rId9"/>
    <p:sldId id="270" r:id="rId10"/>
    <p:sldId id="268" r:id="rId11"/>
    <p:sldId id="271" r:id="rId12"/>
    <p:sldId id="273" r:id="rId13"/>
    <p:sldId id="274" r:id="rId14"/>
    <p:sldId id="27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023" y="1939895"/>
            <a:ext cx="9817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spc="300" dirty="0" smtClean="0">
                <a:solidFill>
                  <a:schemeClr val="accent3"/>
                </a:solidFill>
              </a:rPr>
              <a:t>图</a:t>
            </a:r>
            <a:r>
              <a:rPr lang="en-US" altLang="zh-CN" sz="5400" spc="300" dirty="0">
                <a:solidFill>
                  <a:schemeClr val="accent4"/>
                </a:solidFill>
              </a:rPr>
              <a:t> </a:t>
            </a:r>
            <a:r>
              <a:rPr lang="zh-CN" altLang="en-US" sz="5400" spc="300" dirty="0" smtClean="0">
                <a:solidFill>
                  <a:schemeClr val="accent2"/>
                </a:solidFill>
              </a:rPr>
              <a:t>范式特有</a:t>
            </a:r>
            <a:r>
              <a:rPr lang="en-US" altLang="zh-CN" sz="5400" spc="300" dirty="0" smtClean="0">
                <a:solidFill>
                  <a:schemeClr val="accent2"/>
                </a:solidFill>
              </a:rPr>
              <a:t>n</a:t>
            </a:r>
            <a:r>
              <a:rPr lang="en-US" altLang="zh-CN" sz="5400" spc="300" dirty="0">
                <a:solidFill>
                  <a:schemeClr val="accent2"/>
                </a:solidFill>
              </a:rPr>
              <a:t> </a:t>
            </a:r>
            <a:r>
              <a:rPr lang="zh-CN" altLang="en-US" sz="5400" spc="300" dirty="0" smtClean="0">
                <a:solidFill>
                  <a:schemeClr val="accent5"/>
                </a:solidFill>
              </a:rPr>
              <a:t>一般性领域</a:t>
            </a:r>
            <a:r>
              <a:rPr lang="en-US" altLang="zh-CN" sz="5400" spc="300" dirty="0" smtClean="0">
                <a:solidFill>
                  <a:schemeClr val="accent5"/>
                </a:solidFill>
              </a:rPr>
              <a:t>n</a:t>
            </a:r>
            <a:r>
              <a:rPr lang="en-US" altLang="zh-CN" sz="5400" spc="300" dirty="0">
                <a:solidFill>
                  <a:schemeClr val="accent5"/>
                </a:solidFill>
              </a:rPr>
              <a:t> </a:t>
            </a:r>
            <a:endParaRPr lang="en-US" altLang="zh-CN" sz="5400" spc="300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5400" spc="300" dirty="0" smtClean="0">
                <a:solidFill>
                  <a:schemeClr val="accent6"/>
                </a:solidFill>
              </a:rPr>
              <a:t>普通</a:t>
            </a:r>
            <a:r>
              <a:rPr lang="en-US" altLang="zh-CN" sz="5400" spc="300" dirty="0" smtClean="0">
                <a:solidFill>
                  <a:schemeClr val="accent6"/>
                </a:solidFill>
              </a:rPr>
              <a:t>n </a:t>
            </a:r>
            <a:r>
              <a:rPr lang="en-US" altLang="zh-CN" sz="5400" spc="300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5400" spc="300" dirty="0" smtClean="0">
                <a:solidFill>
                  <a:srgbClr val="FF0000"/>
                </a:solidFill>
              </a:rPr>
              <a:t> </a:t>
            </a:r>
            <a:r>
              <a:rPr lang="en-US" altLang="zh-CN" sz="5400" spc="300" dirty="0" smtClean="0">
                <a:solidFill>
                  <a:schemeClr val="accent4"/>
                </a:solidFill>
              </a:rPr>
              <a:t>v</a:t>
            </a:r>
            <a:r>
              <a:rPr lang="en-US" altLang="zh-CN" sz="5400" spc="300" dirty="0" smtClean="0">
                <a:solidFill>
                  <a:srgbClr val="FF0000"/>
                </a:solidFill>
              </a:rPr>
              <a:t> </a:t>
            </a:r>
            <a:r>
              <a:rPr lang="zh-CN" altLang="en-US" sz="5400" spc="300" dirty="0" smtClean="0"/>
              <a:t>其他</a:t>
            </a:r>
            <a:endParaRPr lang="en-US" altLang="zh-CN" sz="5400" spc="3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35" y="897361"/>
            <a:ext cx="109708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spc="300" dirty="0" smtClean="0"/>
              <a:t>在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设计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行星齿轮传动机构</a:t>
            </a:r>
            <a:r>
              <a:rPr lang="zh-CN" altLang="en-US" sz="4000" spc="300" dirty="0" smtClean="0"/>
              <a:t>时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需要考虑</a:t>
            </a:r>
            <a:r>
              <a:rPr lang="zh-CN" altLang="en-US" sz="4000" spc="300" dirty="0" smtClean="0"/>
              <a:t>：</a:t>
            </a:r>
            <a:endParaRPr lang="en-US" altLang="zh-CN" sz="4000" spc="300" dirty="0" smtClean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spc="300" dirty="0" smtClean="0">
                <a:solidFill>
                  <a:schemeClr val="accent4"/>
                </a:solidFill>
              </a:rPr>
              <a:t>满足</a:t>
            </a:r>
            <a:r>
              <a:rPr lang="zh-CN" altLang="en-US" sz="4000" spc="300" dirty="0">
                <a:solidFill>
                  <a:srgbClr val="FF0000"/>
                </a:solidFill>
              </a:rPr>
              <a:t>指定的</a:t>
            </a:r>
            <a:r>
              <a:rPr lang="zh-CN" altLang="en-US" sz="4000" spc="300" dirty="0">
                <a:solidFill>
                  <a:schemeClr val="accent2"/>
                </a:solidFill>
              </a:rPr>
              <a:t>传动比</a:t>
            </a:r>
            <a:r>
              <a:rPr lang="zh-CN" altLang="en-US" sz="4000" spc="300" dirty="0" smtClean="0"/>
              <a:t>；</a:t>
            </a:r>
            <a:endParaRPr lang="en-US" altLang="zh-CN" sz="4000" spc="3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spc="300" dirty="0" smtClean="0">
                <a:solidFill>
                  <a:srgbClr val="FF0000"/>
                </a:solidFill>
              </a:rPr>
              <a:t>几</a:t>
            </a:r>
            <a:r>
              <a:rPr lang="zh-CN" altLang="en-US" sz="4000" spc="300" dirty="0">
                <a:solidFill>
                  <a:srgbClr val="FF0000"/>
                </a:solidFill>
              </a:rPr>
              <a:t>个</a:t>
            </a:r>
            <a:r>
              <a:rPr lang="zh-CN" altLang="en-US" sz="4000" spc="300" dirty="0">
                <a:solidFill>
                  <a:schemeClr val="accent2"/>
                </a:solidFill>
              </a:rPr>
              <a:t>行星轮</a:t>
            </a:r>
            <a:r>
              <a:rPr lang="zh-CN" altLang="en-US" sz="4000" spc="300" dirty="0">
                <a:solidFill>
                  <a:schemeClr val="accent4"/>
                </a:solidFill>
              </a:rPr>
              <a:t>需装到</a:t>
            </a:r>
            <a:r>
              <a:rPr lang="zh-CN" altLang="en-US" sz="4000" spc="300" dirty="0">
                <a:solidFill>
                  <a:srgbClr val="FF0000"/>
                </a:solidFill>
              </a:rPr>
              <a:t>相应的</a:t>
            </a:r>
            <a:r>
              <a:rPr lang="zh-CN" altLang="en-US" sz="4000" spc="300" dirty="0">
                <a:solidFill>
                  <a:schemeClr val="accent5"/>
                </a:solidFill>
              </a:rPr>
              <a:t>合理位置</a:t>
            </a:r>
            <a:r>
              <a:rPr lang="zh-CN" altLang="en-US" sz="4000" spc="300" dirty="0" smtClean="0"/>
              <a:t>；</a:t>
            </a:r>
            <a:endParaRPr lang="en-US" altLang="zh-CN" sz="4000" spc="3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spc="300" dirty="0">
                <a:solidFill>
                  <a:srgbClr val="FF0000"/>
                </a:solidFill>
              </a:rPr>
              <a:t>几个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</a:t>
            </a:r>
            <a:r>
              <a:rPr lang="zh-CN" altLang="en-US" sz="4000" spc="300" dirty="0">
                <a:solidFill>
                  <a:schemeClr val="accent2"/>
                </a:solidFill>
              </a:rPr>
              <a:t>星轮</a:t>
            </a:r>
            <a:r>
              <a:rPr lang="zh-CN" altLang="en-US" sz="4000" spc="300" dirty="0"/>
              <a:t>间</a:t>
            </a:r>
            <a:r>
              <a:rPr lang="zh-CN" altLang="en-US" sz="4000" spc="300" dirty="0"/>
              <a:t>各</a:t>
            </a:r>
            <a:r>
              <a:rPr lang="zh-CN" altLang="en-US" sz="4000" spc="300" dirty="0">
                <a:solidFill>
                  <a:schemeClr val="accent5"/>
                </a:solidFill>
              </a:rPr>
              <a:t>齿顶圆</a:t>
            </a:r>
            <a:r>
              <a:rPr lang="zh-CN" altLang="en-US" sz="4000" spc="300" dirty="0"/>
              <a:t>要有</a:t>
            </a:r>
            <a:r>
              <a:rPr lang="zh-CN" altLang="en-US" sz="4000" spc="300" dirty="0">
                <a:solidFill>
                  <a:srgbClr val="FF0000"/>
                </a:solidFill>
              </a:rPr>
              <a:t>一定</a:t>
            </a:r>
            <a:r>
              <a:rPr lang="zh-CN" altLang="en-US" sz="4000" spc="300" dirty="0">
                <a:solidFill>
                  <a:schemeClr val="accent5"/>
                </a:solidFill>
              </a:rPr>
              <a:t>间隙</a:t>
            </a:r>
            <a:r>
              <a:rPr lang="zh-CN" altLang="en-US" sz="4000" spc="300" dirty="0" smtClean="0"/>
              <a:t>；</a:t>
            </a:r>
            <a:endParaRPr lang="en-US" altLang="zh-CN" sz="4000" spc="3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太阳轮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>
                <a:solidFill>
                  <a:schemeClr val="accent2"/>
                </a:solidFill>
              </a:rPr>
              <a:t>内齿圈</a:t>
            </a:r>
            <a:r>
              <a:rPr lang="zh-CN" altLang="en-US" sz="4000" spc="300" dirty="0" smtClean="0"/>
              <a:t>和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行星架</a:t>
            </a:r>
            <a:r>
              <a:rPr lang="zh-CN" altLang="en-US" sz="4000" spc="300" dirty="0" smtClean="0"/>
              <a:t>的</a:t>
            </a:r>
            <a:r>
              <a:rPr lang="zh-CN" altLang="en-US" sz="4000" spc="300" dirty="0">
                <a:solidFill>
                  <a:schemeClr val="accent5"/>
                </a:solidFill>
              </a:rPr>
              <a:t>回转轴线</a:t>
            </a:r>
            <a:r>
              <a:rPr lang="zh-CN" altLang="en-US" sz="4000" spc="300" dirty="0">
                <a:solidFill>
                  <a:srgbClr val="FF0000"/>
                </a:solidFill>
              </a:rPr>
              <a:t>重合</a:t>
            </a:r>
            <a:r>
              <a:rPr lang="zh-CN" altLang="en-US" sz="4000" spc="300" dirty="0" smtClean="0"/>
              <a:t>。</a:t>
            </a:r>
            <a:endParaRPr lang="zh-CN" altLang="en-US" sz="4000" spc="300" dirty="0"/>
          </a:p>
        </p:txBody>
      </p:sp>
    </p:spTree>
    <p:extLst>
      <p:ext uri="{BB962C8B-B14F-4D97-AF65-F5344CB8AC3E}">
        <p14:creationId xmlns:p14="http://schemas.microsoft.com/office/powerpoint/2010/main" val="17727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032" y="974273"/>
            <a:ext cx="1051995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 smtClean="0"/>
              <a:t>	</a:t>
            </a:r>
            <a:endParaRPr lang="zh-CN" altLang="en-US" sz="40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2386407" y="5315582"/>
            <a:ext cx="7977500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行星齿轮传动机构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结构示意图</a:t>
            </a:r>
            <a:endParaRPr lang="zh-CN" altLang="en-US" sz="4000" spc="300" dirty="0">
              <a:solidFill>
                <a:schemeClr val="accent6"/>
              </a:solidFill>
            </a:endParaRPr>
          </a:p>
        </p:txBody>
      </p:sp>
      <p:pic>
        <p:nvPicPr>
          <p:cNvPr id="3083" name="Picture 11" descr="行星齿轮传动机构示例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7391" l="5000" r="93400">
                        <a14:foregroundMark x1="12200" y1="51304" x2="30600" y2="60870"/>
                        <a14:foregroundMark x1="32600" y1="59420" x2="44200" y2="60580"/>
                        <a14:foregroundMark x1="42800" y1="77391" x2="61400" y2="84348"/>
                        <a14:foregroundMark x1="60200" y1="95652" x2="83200" y2="85507"/>
                        <a14:foregroundMark x1="52600" y1="90725" x2="61200" y2="89275"/>
                        <a14:foregroundMark x1="75600" y1="67536" x2="85800" y2="77681"/>
                        <a14:foregroundMark x1="52400" y1="42899" x2="87800" y2="60870"/>
                        <a14:foregroundMark x1="31000" y1="26667" x2="58000" y2="32174"/>
                        <a14:foregroundMark x1="11000" y1="9855" x2="39400" y2="24928"/>
                        <a14:foregroundMark x1="63600" y1="17101" x2="90200" y2="14783"/>
                        <a14:foregroundMark x1="79600" y1="27246" x2="93400" y2="25797"/>
                        <a14:foregroundMark x1="16800" y1="8406" x2="78000" y2="8406"/>
                        <a14:foregroundMark x1="21400" y1="4928" x2="73000" y2="5217"/>
                        <a14:foregroundMark x1="34000" y1="3188" x2="63400" y2="3768"/>
                        <a14:foregroundMark x1="18400" y1="12174" x2="6400" y2="28986"/>
                        <a14:foregroundMark x1="13200" y1="33913" x2="6000" y2="41449"/>
                        <a14:foregroundMark x1="6800" y1="24638" x2="9800" y2="57101"/>
                        <a14:foregroundMark x1="35000" y1="59130" x2="45200" y2="78841"/>
                        <a14:foregroundMark x1="48000" y1="81739" x2="55200" y2="97391"/>
                        <a14:foregroundMark x1="82800" y1="77681" x2="88600" y2="45217"/>
                        <a14:foregroundMark x1="88200" y1="49565" x2="86400" y2="19420"/>
                        <a14:foregroundMark x1="48400" y1="88116" x2="37200" y2="6956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4" t="2721" r="8164"/>
          <a:stretch/>
        </p:blipFill>
        <p:spPr bwMode="auto">
          <a:xfrm>
            <a:off x="3128820" y="685207"/>
            <a:ext cx="6015180" cy="47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660" y="1700718"/>
            <a:ext cx="10680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 smtClean="0"/>
              <a:t>	</a:t>
            </a:r>
            <a:r>
              <a:rPr lang="zh-CN" altLang="en-US" sz="4000" spc="300" dirty="0" smtClean="0"/>
              <a:t>在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结构设计阶段</a:t>
            </a:r>
            <a:r>
              <a:rPr lang="zh-CN" altLang="en-US" sz="4000" spc="300" dirty="0" smtClean="0"/>
              <a:t>，还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需要考虑</a:t>
            </a:r>
            <a:r>
              <a:rPr lang="zh-CN" altLang="en-US" sz="4000" spc="300" dirty="0">
                <a:solidFill>
                  <a:schemeClr val="accent2"/>
                </a:solidFill>
              </a:rPr>
              <a:t>行星齿轮传动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机构</a:t>
            </a:r>
            <a:r>
              <a:rPr lang="zh-CN" altLang="en-US" sz="4000" spc="300" dirty="0" smtClean="0"/>
              <a:t>的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承载能力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>
                <a:solidFill>
                  <a:schemeClr val="accent5"/>
                </a:solidFill>
              </a:rPr>
              <a:t>制造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工艺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>
                <a:solidFill>
                  <a:schemeClr val="accent5"/>
                </a:solidFill>
              </a:rPr>
              <a:t>装配方式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安全性</a:t>
            </a:r>
            <a:r>
              <a:rPr lang="zh-CN" altLang="en-US" sz="4000" spc="300" dirty="0"/>
              <a:t>和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可靠性</a:t>
            </a:r>
            <a:r>
              <a:rPr lang="zh-CN" altLang="en-US" sz="4000" spc="300" dirty="0" smtClean="0"/>
              <a:t>等。</a:t>
            </a:r>
            <a:endParaRPr lang="en-US" altLang="zh-CN" sz="4000" spc="300" dirty="0" smtClean="0"/>
          </a:p>
        </p:txBody>
      </p:sp>
    </p:spTree>
    <p:extLst>
      <p:ext uri="{BB962C8B-B14F-4D97-AF65-F5344CB8AC3E}">
        <p14:creationId xmlns:p14="http://schemas.microsoft.com/office/powerpoint/2010/main" val="25864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032" y="974273"/>
            <a:ext cx="1051995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 smtClean="0"/>
              <a:t>	</a:t>
            </a:r>
            <a:endParaRPr lang="zh-CN" altLang="en-US" sz="40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61" y="5272806"/>
            <a:ext cx="651189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行星齿轮传动机构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工程图</a:t>
            </a:r>
            <a:endParaRPr lang="zh-CN" altLang="en-US" sz="4000" spc="300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C:\Users\abc\Desktop\606088580832631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7500"/>
                    </a14:imgEffect>
                    <a14:imgEffect>
                      <a14:saturation sat="0"/>
                    </a14:imgEffect>
                    <a14:imgEffect>
                      <a14:brightnessContrast bright="6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9030" r="5974" b="12450"/>
          <a:stretch/>
        </p:blipFill>
        <p:spPr bwMode="auto">
          <a:xfrm>
            <a:off x="2646866" y="376414"/>
            <a:ext cx="7144284" cy="50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032" y="974273"/>
            <a:ext cx="1051995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 smtClean="0"/>
              <a:t>	</a:t>
            </a:r>
            <a:endParaRPr lang="zh-CN" altLang="en-US" sz="40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61" y="5272806"/>
            <a:ext cx="651189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行星齿轮传动机构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实物图</a:t>
            </a:r>
            <a:endParaRPr lang="zh-CN" altLang="en-US" sz="4000" spc="300" dirty="0">
              <a:solidFill>
                <a:schemeClr val="accent6"/>
              </a:solidFill>
            </a:endParaRPr>
          </a:p>
        </p:txBody>
      </p:sp>
      <p:pic>
        <p:nvPicPr>
          <p:cNvPr id="5" name="Picture 20" descr="3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21" y="459485"/>
            <a:ext cx="8332149" cy="456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0798" y="2400801"/>
            <a:ext cx="6032421" cy="119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spc="300" dirty="0" smtClean="0">
                <a:solidFill>
                  <a:schemeClr val="accent2"/>
                </a:solidFill>
              </a:rPr>
              <a:t>行星齿轮传动</a:t>
            </a:r>
            <a:r>
              <a:rPr lang="zh-CN" altLang="en-US" sz="5400" spc="300" dirty="0" smtClean="0">
                <a:solidFill>
                  <a:schemeClr val="accent6"/>
                </a:solidFill>
              </a:rPr>
              <a:t>概述</a:t>
            </a:r>
            <a:endParaRPr lang="zh-CN" altLang="en-US" sz="5400" spc="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509" y="977153"/>
            <a:ext cx="108751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spc="300" dirty="0" smtClean="0"/>
              <a:t> </a:t>
            </a:r>
            <a:r>
              <a:rPr lang="en-US" altLang="zh-CN" sz="4000" spc="300" dirty="0" smtClean="0"/>
              <a:t>     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行星齿轮</a:t>
            </a:r>
            <a:r>
              <a:rPr lang="zh-CN" altLang="en-US" sz="4000" spc="300" dirty="0">
                <a:solidFill>
                  <a:schemeClr val="accent2"/>
                </a:solidFill>
              </a:rPr>
              <a:t>传动</a:t>
            </a:r>
            <a:r>
              <a:rPr lang="zh-CN" altLang="en-US" sz="4000" spc="300" dirty="0"/>
              <a:t>是</a:t>
            </a:r>
            <a:r>
              <a:rPr lang="zh-CN" altLang="en-US" sz="4000" spc="300" dirty="0">
                <a:solidFill>
                  <a:srgbClr val="FF0000"/>
                </a:solidFill>
              </a:rPr>
              <a:t>一种</a:t>
            </a:r>
            <a:r>
              <a:rPr lang="zh-CN" altLang="en-US" sz="4000" spc="300" dirty="0">
                <a:solidFill>
                  <a:schemeClr val="accent4"/>
                </a:solidFill>
              </a:rPr>
              <a:t>具有</a:t>
            </a:r>
            <a:r>
              <a:rPr lang="zh-CN" altLang="en-US" sz="4000" spc="300" dirty="0">
                <a:solidFill>
                  <a:schemeClr val="accent5"/>
                </a:solidFill>
              </a:rPr>
              <a:t>动轴线</a:t>
            </a:r>
            <a:r>
              <a:rPr lang="zh-CN" altLang="en-US" sz="4000" spc="300" dirty="0"/>
              <a:t>的</a:t>
            </a:r>
            <a:r>
              <a:rPr lang="zh-CN" altLang="en-US" sz="4000" spc="300" dirty="0">
                <a:solidFill>
                  <a:schemeClr val="accent2"/>
                </a:solidFill>
              </a:rPr>
              <a:t>齿轮传动</a:t>
            </a:r>
            <a:r>
              <a:rPr lang="zh-CN" altLang="en-US" sz="4000" spc="300" dirty="0"/>
              <a:t>，可</a:t>
            </a:r>
            <a:r>
              <a:rPr lang="zh-CN" altLang="en-US" sz="4000" spc="300" dirty="0">
                <a:solidFill>
                  <a:schemeClr val="accent4"/>
                </a:solidFill>
              </a:rPr>
              <a:t>用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于实现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减速</a:t>
            </a:r>
            <a:r>
              <a:rPr lang="zh-CN" altLang="en-US" sz="4000" spc="300" dirty="0"/>
              <a:t>、</a:t>
            </a:r>
            <a:r>
              <a:rPr lang="zh-CN" altLang="en-US" sz="4000" spc="300" dirty="0">
                <a:solidFill>
                  <a:schemeClr val="accent5"/>
                </a:solidFill>
              </a:rPr>
              <a:t>增速</a:t>
            </a:r>
            <a:r>
              <a:rPr lang="zh-CN" altLang="en-US" sz="4000" spc="300" dirty="0"/>
              <a:t>和</a:t>
            </a:r>
            <a:r>
              <a:rPr lang="zh-CN" altLang="en-US" sz="4000" spc="300" dirty="0">
                <a:solidFill>
                  <a:schemeClr val="accent5"/>
                </a:solidFill>
              </a:rPr>
              <a:t>差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动</a:t>
            </a:r>
            <a:r>
              <a:rPr lang="zh-CN" altLang="en-US" sz="4000" spc="300" dirty="0">
                <a:solidFill>
                  <a:schemeClr val="accent5"/>
                </a:solidFill>
              </a:rPr>
              <a:t>运动</a:t>
            </a:r>
            <a:r>
              <a:rPr lang="zh-CN" altLang="en-US" sz="4000" spc="300" dirty="0" smtClean="0"/>
              <a:t>，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广泛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应用</a:t>
            </a:r>
            <a:r>
              <a:rPr lang="zh-CN" altLang="en-US" sz="4000" spc="300" dirty="0"/>
              <a:t>于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能源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起重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建筑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纺织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矿山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石油</a:t>
            </a:r>
            <a:r>
              <a:rPr lang="zh-CN" altLang="en-US" sz="4000" spc="300" dirty="0" smtClean="0"/>
              <a:t>等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领域</a:t>
            </a:r>
            <a:r>
              <a:rPr lang="zh-CN" altLang="en-US" sz="4000" spc="300" dirty="0" smtClean="0"/>
              <a:t>，以及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飞机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船舶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汽车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火炮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仪器仪表</a:t>
            </a:r>
            <a:r>
              <a:rPr lang="zh-CN" altLang="en-US" sz="4000" spc="300" dirty="0" smtClean="0"/>
              <a:t>等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装置</a:t>
            </a:r>
            <a:r>
              <a:rPr lang="zh-CN" altLang="en-US" sz="4000" spc="300" dirty="0" smtClean="0"/>
              <a:t>中。</a:t>
            </a:r>
            <a:endParaRPr lang="en-US" altLang="zh-CN" sz="4000" spc="300" dirty="0" smtClean="0"/>
          </a:p>
        </p:txBody>
      </p:sp>
    </p:spTree>
    <p:extLst>
      <p:ext uri="{BB962C8B-B14F-4D97-AF65-F5344CB8AC3E}">
        <p14:creationId xmlns:p14="http://schemas.microsoft.com/office/powerpoint/2010/main" val="13648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647" y="512800"/>
            <a:ext cx="10970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/>
              <a:t>	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行星齿轮</a:t>
            </a:r>
            <a:r>
              <a:rPr lang="zh-CN" altLang="en-US" sz="4000" spc="300" dirty="0">
                <a:solidFill>
                  <a:schemeClr val="accent2"/>
                </a:solidFill>
              </a:rPr>
              <a:t>传动</a:t>
            </a:r>
            <a:r>
              <a:rPr lang="zh-CN" altLang="en-US" sz="4000" spc="300" dirty="0"/>
              <a:t>和</a:t>
            </a:r>
            <a:r>
              <a:rPr lang="zh-CN" altLang="en-US" sz="4000" spc="300" dirty="0">
                <a:solidFill>
                  <a:schemeClr val="accent2"/>
                </a:solidFill>
              </a:rPr>
              <a:t>圆柱齿轮传动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相比</a:t>
            </a:r>
            <a:r>
              <a:rPr lang="zh-CN" altLang="en-US" sz="4000" spc="300" dirty="0" smtClean="0"/>
              <a:t>，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具有</a:t>
            </a:r>
            <a:r>
              <a:rPr lang="zh-CN" altLang="en-US" sz="4000" spc="300" dirty="0">
                <a:solidFill>
                  <a:schemeClr val="accent5"/>
                </a:solidFill>
              </a:rPr>
              <a:t>质量</a:t>
            </a:r>
            <a:r>
              <a:rPr lang="zh-CN" altLang="en-US" sz="4000" spc="300" dirty="0">
                <a:solidFill>
                  <a:srgbClr val="FF0000"/>
                </a:solidFill>
              </a:rPr>
              <a:t>轻</a:t>
            </a:r>
            <a:r>
              <a:rPr lang="zh-CN" altLang="en-US" sz="4000" spc="300" dirty="0"/>
              <a:t>、</a:t>
            </a:r>
            <a:r>
              <a:rPr lang="zh-CN" altLang="en-US" sz="4000" spc="300" dirty="0">
                <a:solidFill>
                  <a:schemeClr val="accent5"/>
                </a:solidFill>
              </a:rPr>
              <a:t>体积</a:t>
            </a:r>
            <a:r>
              <a:rPr lang="zh-CN" altLang="en-US" sz="4000" spc="300" dirty="0">
                <a:solidFill>
                  <a:srgbClr val="FF0000"/>
                </a:solidFill>
              </a:rPr>
              <a:t>小</a:t>
            </a:r>
            <a:r>
              <a:rPr lang="zh-CN" altLang="en-US" sz="4000" spc="300" dirty="0"/>
              <a:t>、</a:t>
            </a:r>
            <a:r>
              <a:rPr lang="zh-CN" altLang="en-US" sz="4000" spc="300" dirty="0">
                <a:solidFill>
                  <a:schemeClr val="accent5"/>
                </a:solidFill>
              </a:rPr>
              <a:t>传动比</a:t>
            </a:r>
            <a:r>
              <a:rPr lang="zh-CN" altLang="en-US" sz="4000" spc="300" dirty="0">
                <a:solidFill>
                  <a:srgbClr val="FF0000"/>
                </a:solidFill>
              </a:rPr>
              <a:t>大</a:t>
            </a:r>
            <a:r>
              <a:rPr lang="zh-CN" altLang="en-US" sz="4000" spc="300" dirty="0"/>
              <a:t>、</a:t>
            </a:r>
            <a:r>
              <a:rPr lang="zh-CN" altLang="en-US" sz="4000" spc="300" dirty="0">
                <a:solidFill>
                  <a:schemeClr val="accent5"/>
                </a:solidFill>
              </a:rPr>
              <a:t>效率</a:t>
            </a:r>
            <a:r>
              <a:rPr lang="zh-CN" altLang="en-US" sz="4000" spc="300" dirty="0">
                <a:solidFill>
                  <a:srgbClr val="FF0000"/>
                </a:solidFill>
              </a:rPr>
              <a:t>高</a:t>
            </a:r>
            <a:r>
              <a:rPr lang="zh-CN" altLang="en-US" sz="4000" spc="300" dirty="0"/>
              <a:t>等</a:t>
            </a:r>
            <a:r>
              <a:rPr lang="zh-CN" altLang="en-US" sz="4000" spc="300" dirty="0">
                <a:solidFill>
                  <a:schemeClr val="accent6"/>
                </a:solidFill>
              </a:rPr>
              <a:t>优点</a:t>
            </a:r>
            <a:r>
              <a:rPr lang="zh-CN" altLang="en-US" sz="4000" spc="300" dirty="0" smtClean="0"/>
              <a:t>。其</a:t>
            </a:r>
            <a:r>
              <a:rPr lang="zh-CN" altLang="en-US" sz="4000" spc="300" dirty="0" smtClean="0">
                <a:solidFill>
                  <a:schemeClr val="accent6"/>
                </a:solidFill>
              </a:rPr>
              <a:t>缺点</a:t>
            </a:r>
            <a:r>
              <a:rPr lang="zh-CN" altLang="en-US" sz="4000" spc="300" dirty="0"/>
              <a:t>是</a:t>
            </a:r>
            <a:r>
              <a:rPr lang="zh-CN" altLang="en-US" sz="4000" spc="300" dirty="0">
                <a:solidFill>
                  <a:schemeClr val="accent5"/>
                </a:solidFill>
              </a:rPr>
              <a:t>结构</a:t>
            </a:r>
            <a:r>
              <a:rPr lang="zh-CN" altLang="en-US" sz="4000" spc="300" dirty="0">
                <a:solidFill>
                  <a:srgbClr val="FF0000"/>
                </a:solidFill>
              </a:rPr>
              <a:t>复杂</a:t>
            </a:r>
            <a:r>
              <a:rPr lang="zh-CN" altLang="en-US" sz="4000" spc="300" dirty="0"/>
              <a:t>，</a:t>
            </a:r>
            <a:r>
              <a:rPr lang="zh-CN" altLang="en-US" sz="4000" spc="300" dirty="0">
                <a:solidFill>
                  <a:schemeClr val="accent5"/>
                </a:solidFill>
              </a:rPr>
              <a:t>精度要求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较高</a:t>
            </a:r>
            <a:r>
              <a:rPr lang="zh-CN" altLang="en-US" sz="4000" spc="300" dirty="0" smtClean="0"/>
              <a:t>。此外，由于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体积</a:t>
            </a:r>
            <a:r>
              <a:rPr lang="zh-CN" altLang="en-US" sz="4000" spc="300" dirty="0" smtClean="0"/>
              <a:t>和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散热</a:t>
            </a:r>
            <a:r>
              <a:rPr lang="zh-CN" altLang="en-US" sz="4000" spc="300" dirty="0">
                <a:solidFill>
                  <a:schemeClr val="accent5"/>
                </a:solidFill>
              </a:rPr>
              <a:t>面积</a:t>
            </a:r>
            <a:r>
              <a:rPr lang="zh-CN" altLang="en-US" sz="4000" spc="300" dirty="0">
                <a:solidFill>
                  <a:srgbClr val="FF0000"/>
                </a:solidFill>
              </a:rPr>
              <a:t>小</a:t>
            </a:r>
            <a:r>
              <a:rPr lang="zh-CN" altLang="en-US" sz="4000" spc="300" dirty="0">
                <a:solidFill>
                  <a:schemeClr val="accent4"/>
                </a:solidFill>
              </a:rPr>
              <a:t>导致</a:t>
            </a:r>
            <a:r>
              <a:rPr lang="zh-CN" altLang="en-US" sz="4000" spc="300" dirty="0">
                <a:solidFill>
                  <a:schemeClr val="accent5"/>
                </a:solidFill>
              </a:rPr>
              <a:t>油温升高</a:t>
            </a:r>
            <a:r>
              <a:rPr lang="zh-CN" altLang="en-US" sz="4000" spc="300" dirty="0">
                <a:solidFill>
                  <a:srgbClr val="FF0000"/>
                </a:solidFill>
              </a:rPr>
              <a:t>较快</a:t>
            </a:r>
            <a:r>
              <a:rPr lang="zh-CN" altLang="en-US" sz="4000" spc="300" dirty="0"/>
              <a:t>，故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要求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行星齿轮传动机构</a:t>
            </a:r>
            <a:r>
              <a:rPr lang="zh-CN" altLang="en-US" sz="4000" spc="300" dirty="0" smtClean="0"/>
              <a:t>具有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更严格</a:t>
            </a:r>
            <a:r>
              <a:rPr lang="zh-CN" altLang="en-US" sz="4000" spc="300" dirty="0"/>
              <a:t>的</a:t>
            </a:r>
            <a:r>
              <a:rPr lang="zh-CN" altLang="en-US" sz="4000" spc="300" dirty="0">
                <a:solidFill>
                  <a:schemeClr val="accent5"/>
                </a:solidFill>
              </a:rPr>
              <a:t>润滑</a:t>
            </a:r>
            <a:r>
              <a:rPr lang="zh-CN" altLang="en-US" sz="4000" spc="300" dirty="0"/>
              <a:t>和</a:t>
            </a:r>
            <a:r>
              <a:rPr lang="zh-CN" altLang="en-US" sz="4000" spc="300" dirty="0">
                <a:solidFill>
                  <a:schemeClr val="accent5"/>
                </a:solidFill>
              </a:rPr>
              <a:t>冷却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装置</a:t>
            </a:r>
            <a:r>
              <a:rPr lang="zh-CN" altLang="en-US" sz="4000" spc="300" dirty="0" smtClean="0"/>
              <a:t>。</a:t>
            </a:r>
            <a:endParaRPr lang="zh-CN" altLang="en-US" sz="4000" spc="300" dirty="0"/>
          </a:p>
        </p:txBody>
      </p:sp>
    </p:spTree>
    <p:extLst>
      <p:ext uri="{BB962C8B-B14F-4D97-AF65-F5344CB8AC3E}">
        <p14:creationId xmlns:p14="http://schemas.microsoft.com/office/powerpoint/2010/main" val="9639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8569" y="2486258"/>
            <a:ext cx="8225329" cy="119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spc="300" dirty="0" smtClean="0">
                <a:solidFill>
                  <a:schemeClr val="accent2"/>
                </a:solidFill>
              </a:rPr>
              <a:t>行星齿轮传动</a:t>
            </a:r>
            <a:r>
              <a:rPr lang="zh-CN" altLang="en-US" sz="5400" spc="300" dirty="0" smtClean="0"/>
              <a:t>的</a:t>
            </a:r>
            <a:r>
              <a:rPr lang="zh-CN" altLang="en-US" sz="5400" spc="300" dirty="0" smtClean="0">
                <a:solidFill>
                  <a:schemeClr val="accent6"/>
                </a:solidFill>
              </a:rPr>
              <a:t>基本原理</a:t>
            </a:r>
            <a:endParaRPr lang="zh-CN" altLang="en-US" sz="5400" spc="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032" y="974273"/>
            <a:ext cx="1051995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 smtClean="0"/>
              <a:t>	</a:t>
            </a:r>
            <a:endParaRPr lang="zh-CN" altLang="en-US" sz="40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959032" y="3774501"/>
            <a:ext cx="10519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周转</a:t>
            </a:r>
            <a:r>
              <a:rPr lang="zh-CN" altLang="en-US" sz="4000" spc="300" dirty="0">
                <a:solidFill>
                  <a:schemeClr val="accent2"/>
                </a:solidFill>
              </a:rPr>
              <a:t>轮系</a:t>
            </a:r>
            <a:r>
              <a:rPr lang="zh-CN" altLang="en-US" sz="4000" spc="300" dirty="0" smtClean="0"/>
              <a:t>：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轮系</a:t>
            </a:r>
            <a:r>
              <a:rPr lang="zh-CN" altLang="en-US" sz="4000" spc="300" dirty="0"/>
              <a:t>中</a:t>
            </a:r>
            <a:r>
              <a:rPr lang="zh-CN" altLang="en-US" sz="4000" spc="300" dirty="0"/>
              <a:t>如果</a:t>
            </a:r>
            <a:r>
              <a:rPr lang="zh-CN" altLang="en-US" sz="4000" spc="300" dirty="0">
                <a:solidFill>
                  <a:srgbClr val="FF0000"/>
                </a:solidFill>
              </a:rPr>
              <a:t>至少有一个</a:t>
            </a:r>
            <a:r>
              <a:rPr lang="zh-CN" altLang="en-US" sz="4000" spc="300" dirty="0">
                <a:solidFill>
                  <a:schemeClr val="accent5"/>
                </a:solidFill>
              </a:rPr>
              <a:t>齿轮</a:t>
            </a:r>
            <a:r>
              <a:rPr lang="zh-CN" altLang="en-US" sz="4000" spc="300" dirty="0"/>
              <a:t>的</a:t>
            </a:r>
            <a:r>
              <a:rPr lang="zh-CN" altLang="en-US" sz="4000" spc="300" dirty="0">
                <a:solidFill>
                  <a:schemeClr val="accent5"/>
                </a:solidFill>
              </a:rPr>
              <a:t>轴线</a:t>
            </a:r>
            <a:r>
              <a:rPr lang="zh-CN" altLang="en-US" sz="4000" spc="300" dirty="0">
                <a:solidFill>
                  <a:schemeClr val="accent4"/>
                </a:solidFill>
              </a:rPr>
              <a:t>绕</a:t>
            </a:r>
            <a:r>
              <a:rPr lang="zh-CN" altLang="en-US" sz="4000" spc="300" dirty="0">
                <a:solidFill>
                  <a:srgbClr val="FF0000"/>
                </a:solidFill>
              </a:rPr>
              <a:t>另一个</a:t>
            </a:r>
            <a:r>
              <a:rPr lang="zh-CN" altLang="en-US" sz="4000" spc="300" dirty="0">
                <a:solidFill>
                  <a:schemeClr val="accent5"/>
                </a:solidFill>
              </a:rPr>
              <a:t>齿轮</a:t>
            </a:r>
            <a:r>
              <a:rPr lang="zh-CN" altLang="en-US" sz="4000" spc="300" dirty="0"/>
              <a:t>的</a:t>
            </a:r>
            <a:r>
              <a:rPr lang="zh-CN" altLang="en-US" sz="4000" spc="300" dirty="0">
                <a:solidFill>
                  <a:schemeClr val="accent5"/>
                </a:solidFill>
              </a:rPr>
              <a:t>轴线</a:t>
            </a:r>
            <a:r>
              <a:rPr lang="zh-CN" altLang="en-US" sz="4000" spc="300" dirty="0">
                <a:solidFill>
                  <a:schemeClr val="accent4"/>
                </a:solidFill>
              </a:rPr>
              <a:t>转动</a:t>
            </a:r>
            <a:r>
              <a:rPr lang="zh-CN" altLang="en-US" sz="4000" spc="300" dirty="0"/>
              <a:t>，这个</a:t>
            </a:r>
            <a:r>
              <a:rPr lang="zh-CN" altLang="en-US" sz="4000" spc="300" dirty="0">
                <a:solidFill>
                  <a:schemeClr val="accent5"/>
                </a:solidFill>
              </a:rPr>
              <a:t>轮系</a:t>
            </a:r>
            <a:r>
              <a:rPr lang="zh-CN" altLang="en-US" sz="4000" spc="300" dirty="0"/>
              <a:t>则为</a:t>
            </a:r>
            <a:r>
              <a:rPr lang="zh-CN" altLang="en-US" sz="4000" spc="300" dirty="0">
                <a:solidFill>
                  <a:schemeClr val="accent2"/>
                </a:solidFill>
              </a:rPr>
              <a:t>周转轮系</a:t>
            </a:r>
            <a:r>
              <a:rPr lang="zh-CN" altLang="en-US" sz="4000" spc="300" dirty="0" smtClean="0"/>
              <a:t>。</a:t>
            </a:r>
            <a:endParaRPr lang="zh-CN" altLang="en-US" sz="4000" spc="300" dirty="0"/>
          </a:p>
        </p:txBody>
      </p:sp>
      <p:pic>
        <p:nvPicPr>
          <p:cNvPr id="5" name="Picture 4" descr="~AUT0036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0" t="3815" b="23586"/>
          <a:stretch>
            <a:fillRect/>
          </a:stretch>
        </p:blipFill>
        <p:spPr>
          <a:xfrm>
            <a:off x="2218736" y="222890"/>
            <a:ext cx="8229600" cy="352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032" y="974273"/>
            <a:ext cx="1051995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 smtClean="0"/>
              <a:t>	</a:t>
            </a:r>
            <a:endParaRPr lang="zh-CN" altLang="en-US" sz="40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959032" y="418797"/>
            <a:ext cx="10588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行星轮</a:t>
            </a:r>
            <a:r>
              <a:rPr lang="zh-CN" altLang="en-US" sz="4000" spc="300" dirty="0" smtClean="0"/>
              <a:t>：既绕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自身轴线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旋转</a:t>
            </a:r>
            <a:r>
              <a:rPr lang="zh-CN" altLang="en-US" sz="4000" spc="300" dirty="0" smtClean="0"/>
              <a:t>（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自转</a:t>
            </a:r>
            <a:r>
              <a:rPr lang="zh-CN" altLang="en-US" sz="4000" spc="300" dirty="0" smtClean="0"/>
              <a:t>），又绕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公共轴线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旋转</a:t>
            </a:r>
            <a:r>
              <a:rPr lang="zh-CN" altLang="en-US" sz="4000" spc="300" dirty="0" smtClean="0"/>
              <a:t>（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公转</a:t>
            </a:r>
            <a:r>
              <a:rPr lang="zh-CN" altLang="en-US" sz="4000" spc="300" dirty="0" smtClean="0"/>
              <a:t>）的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齿轮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中心轮</a:t>
            </a:r>
            <a:r>
              <a:rPr lang="en-US" altLang="zh-CN" sz="4000" spc="300" dirty="0" smtClean="0"/>
              <a:t>：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齿轮</a:t>
            </a:r>
            <a:r>
              <a:rPr lang="zh-CN" altLang="en-US" sz="4000" spc="300" dirty="0" smtClean="0"/>
              <a:t>的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中心线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固定</a:t>
            </a:r>
            <a:r>
              <a:rPr lang="zh-CN" altLang="en-US" sz="4000" spc="300" dirty="0" smtClean="0"/>
              <a:t>并与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主轴线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重合</a:t>
            </a:r>
            <a:r>
              <a:rPr lang="zh-CN" altLang="en-US" sz="4000" spc="300" dirty="0" smtClean="0"/>
              <a:t>，且与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星轮</a:t>
            </a:r>
            <a:r>
              <a:rPr lang="zh-CN" altLang="en-US" sz="4000" spc="300" dirty="0" smtClean="0"/>
              <a:t>相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啮合</a:t>
            </a:r>
            <a:r>
              <a:rPr lang="zh-CN" altLang="en-US" sz="4000" spc="300" dirty="0" smtClean="0"/>
              <a:t>的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齿轮</a:t>
            </a:r>
            <a:r>
              <a:rPr lang="zh-CN" altLang="en-US" sz="4000" spc="300" dirty="0" smtClean="0"/>
              <a:t>（此处，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太阳轮</a:t>
            </a:r>
            <a:r>
              <a:rPr lang="zh-CN" altLang="en-US" sz="4000" spc="300" dirty="0" smtClean="0"/>
              <a:t>和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内齿圈</a:t>
            </a:r>
            <a:r>
              <a:rPr lang="zh-CN" altLang="en-US" sz="4000" spc="300" dirty="0" smtClean="0"/>
              <a:t>均为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中心轮</a:t>
            </a:r>
            <a:r>
              <a:rPr lang="zh-CN" altLang="en-US" sz="4000" spc="300" dirty="0" smtClean="0"/>
              <a:t>）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4000" spc="300" dirty="0" smtClean="0">
                <a:solidFill>
                  <a:schemeClr val="accent2"/>
                </a:solidFill>
              </a:rPr>
              <a:t>行星架</a:t>
            </a:r>
            <a:r>
              <a:rPr lang="zh-CN" altLang="en-US" sz="4000" spc="300" dirty="0" smtClean="0"/>
              <a:t>：</a:t>
            </a:r>
            <a:r>
              <a:rPr lang="zh-CN" altLang="en-US" sz="4000" spc="300" dirty="0" smtClean="0">
                <a:solidFill>
                  <a:schemeClr val="accent4"/>
                </a:solidFill>
              </a:rPr>
              <a:t>支承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行星轮</a:t>
            </a:r>
            <a:r>
              <a:rPr lang="zh-CN" altLang="en-US" sz="4000" spc="300" dirty="0" smtClean="0"/>
              <a:t>的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构件</a:t>
            </a:r>
            <a:endParaRPr lang="zh-CN" altLang="en-US" sz="4000" spc="3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4489" y="922997"/>
            <a:ext cx="10509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spc="300" dirty="0"/>
              <a:t>	</a:t>
            </a:r>
            <a:r>
              <a:rPr lang="zh-CN" altLang="en-US" sz="4000" spc="300" dirty="0">
                <a:solidFill>
                  <a:schemeClr val="accent2"/>
                </a:solidFill>
              </a:rPr>
              <a:t>太阳轮</a:t>
            </a:r>
            <a:r>
              <a:rPr lang="zh-CN" altLang="en-US" sz="4000" spc="300" dirty="0" smtClean="0"/>
              <a:t>、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内齿圈</a:t>
            </a:r>
            <a:r>
              <a:rPr lang="zh-CN" altLang="en-US" sz="4000" spc="300" dirty="0" smtClean="0"/>
              <a:t>和</a:t>
            </a:r>
            <a:r>
              <a:rPr lang="zh-CN" altLang="en-US" sz="4000" spc="300" dirty="0">
                <a:solidFill>
                  <a:schemeClr val="accent2"/>
                </a:solidFill>
              </a:rPr>
              <a:t>行星架</a:t>
            </a:r>
            <a:r>
              <a:rPr lang="zh-CN" altLang="en-US" sz="4000" spc="300" dirty="0" smtClean="0"/>
              <a:t>三</a:t>
            </a:r>
            <a:r>
              <a:rPr lang="zh-CN" altLang="en-US" sz="4000" spc="300" dirty="0"/>
              <a:t>者如果都</a:t>
            </a:r>
            <a:r>
              <a:rPr lang="zh-CN" altLang="en-US" sz="4000" spc="300" dirty="0">
                <a:solidFill>
                  <a:srgbClr val="FF0000"/>
                </a:solidFill>
              </a:rPr>
              <a:t>不固定</a:t>
            </a:r>
            <a:r>
              <a:rPr lang="zh-CN" altLang="en-US" sz="4000" spc="300" dirty="0"/>
              <a:t>，</a:t>
            </a:r>
            <a:r>
              <a:rPr lang="zh-CN" altLang="en-US" sz="4000" spc="300" dirty="0">
                <a:solidFill>
                  <a:schemeClr val="accent4"/>
                </a:solidFill>
              </a:rPr>
              <a:t>确定</a:t>
            </a:r>
            <a:r>
              <a:rPr lang="zh-CN" altLang="en-US" sz="4000" spc="300" dirty="0">
                <a:solidFill>
                  <a:schemeClr val="accent5"/>
                </a:solidFill>
              </a:rPr>
              <a:t>机构运动</a:t>
            </a:r>
            <a:r>
              <a:rPr lang="zh-CN" altLang="en-US" sz="4000" spc="300" dirty="0"/>
              <a:t>时</a:t>
            </a:r>
            <a:r>
              <a:rPr lang="zh-CN" altLang="en-US" sz="4000" spc="300" dirty="0">
                <a:solidFill>
                  <a:schemeClr val="accent4"/>
                </a:solidFill>
              </a:rPr>
              <a:t>需要给出</a:t>
            </a:r>
            <a:r>
              <a:rPr lang="zh-CN" altLang="en-US" sz="4000" spc="300" dirty="0">
                <a:solidFill>
                  <a:srgbClr val="FF0000"/>
                </a:solidFill>
              </a:rPr>
              <a:t>两个</a:t>
            </a:r>
            <a:r>
              <a:rPr lang="zh-CN" altLang="en-US" sz="4000" spc="300" dirty="0">
                <a:solidFill>
                  <a:schemeClr val="accent5"/>
                </a:solidFill>
              </a:rPr>
              <a:t>构件</a:t>
            </a:r>
            <a:r>
              <a:rPr lang="zh-CN" altLang="en-US" sz="4000" spc="300" dirty="0"/>
              <a:t>的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角速度</a:t>
            </a:r>
            <a:r>
              <a:rPr lang="zh-CN" altLang="en-US" sz="4000" spc="300" dirty="0" smtClean="0"/>
              <a:t>（即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自由度</a:t>
            </a:r>
            <a:r>
              <a:rPr lang="zh-CN" altLang="en-US" sz="4000" spc="300" dirty="0" smtClean="0"/>
              <a:t>为</a:t>
            </a:r>
            <a:r>
              <a:rPr lang="en-US" altLang="zh-CN" sz="4000" spc="300" dirty="0" smtClean="0"/>
              <a:t>2</a:t>
            </a:r>
            <a:r>
              <a:rPr lang="zh-CN" altLang="en-US" sz="4000" spc="300" dirty="0" smtClean="0"/>
              <a:t>），</a:t>
            </a:r>
            <a:r>
              <a:rPr lang="zh-CN" altLang="en-US" sz="4000" spc="300" dirty="0"/>
              <a:t>这种</a:t>
            </a:r>
            <a:r>
              <a:rPr lang="zh-CN" altLang="en-US" sz="4000" spc="300" dirty="0">
                <a:solidFill>
                  <a:schemeClr val="accent5"/>
                </a:solidFill>
              </a:rPr>
              <a:t>传动</a:t>
            </a:r>
            <a:r>
              <a:rPr lang="zh-CN" altLang="en-US" sz="4000" spc="300" dirty="0" smtClean="0"/>
              <a:t>称为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差</a:t>
            </a:r>
            <a:r>
              <a:rPr lang="zh-CN" altLang="en-US" sz="4000" spc="300" dirty="0">
                <a:solidFill>
                  <a:schemeClr val="accent2"/>
                </a:solidFill>
              </a:rPr>
              <a:t>动轮系</a:t>
            </a:r>
            <a:r>
              <a:rPr lang="zh-CN" altLang="en-US" sz="4000" spc="300" dirty="0" smtClean="0"/>
              <a:t>；若</a:t>
            </a:r>
            <a:r>
              <a:rPr lang="zh-CN" altLang="en-US" sz="4000" spc="300" dirty="0" smtClean="0">
                <a:solidFill>
                  <a:srgbClr val="FF0000"/>
                </a:solidFill>
              </a:rPr>
              <a:t>固定</a:t>
            </a:r>
            <a:r>
              <a:rPr lang="zh-CN" altLang="en-US" sz="4000" spc="300" dirty="0">
                <a:solidFill>
                  <a:schemeClr val="accent2"/>
                </a:solidFill>
              </a:rPr>
              <a:t>内齿轮</a:t>
            </a:r>
            <a:r>
              <a:rPr lang="zh-CN" altLang="en-US" sz="4000" spc="300" dirty="0"/>
              <a:t>或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太阳轮</a:t>
            </a:r>
            <a:r>
              <a:rPr lang="zh-CN" altLang="en-US" sz="4000" spc="300" dirty="0" smtClean="0"/>
              <a:t>（此时</a:t>
            </a:r>
            <a:r>
              <a:rPr lang="zh-CN" altLang="en-US" sz="4000" spc="300" dirty="0" smtClean="0">
                <a:solidFill>
                  <a:schemeClr val="accent5"/>
                </a:solidFill>
              </a:rPr>
              <a:t>自由度</a:t>
            </a:r>
            <a:r>
              <a:rPr lang="zh-CN" altLang="en-US" sz="4000" spc="300" dirty="0" smtClean="0"/>
              <a:t>为</a:t>
            </a:r>
            <a:r>
              <a:rPr lang="en-US" altLang="zh-CN" sz="4000" spc="300" dirty="0" smtClean="0"/>
              <a:t>1</a:t>
            </a:r>
            <a:r>
              <a:rPr lang="zh-CN" altLang="en-US" sz="4000" spc="300" dirty="0" smtClean="0"/>
              <a:t>） ，</a:t>
            </a:r>
            <a:r>
              <a:rPr lang="zh-CN" altLang="en-US" sz="4000" spc="300" dirty="0"/>
              <a:t>则</a:t>
            </a:r>
            <a:r>
              <a:rPr lang="zh-CN" altLang="en-US" sz="4000" spc="300" dirty="0" smtClean="0"/>
              <a:t>称为</a:t>
            </a:r>
            <a:r>
              <a:rPr lang="zh-CN" altLang="en-US" sz="4000" spc="300" dirty="0" smtClean="0">
                <a:solidFill>
                  <a:schemeClr val="accent2"/>
                </a:solidFill>
              </a:rPr>
              <a:t>行星</a:t>
            </a:r>
            <a:r>
              <a:rPr lang="zh-CN" altLang="en-US" sz="4000" spc="300" dirty="0">
                <a:solidFill>
                  <a:schemeClr val="accent2"/>
                </a:solidFill>
              </a:rPr>
              <a:t>轮系</a:t>
            </a:r>
            <a:r>
              <a:rPr lang="zh-CN" altLang="en-US" sz="4000" spc="3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36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6060" y="2502781"/>
            <a:ext cx="6763390" cy="119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spc="300" dirty="0" smtClean="0">
                <a:solidFill>
                  <a:schemeClr val="accent2"/>
                </a:solidFill>
              </a:rPr>
              <a:t>行星齿轮传动</a:t>
            </a:r>
            <a:r>
              <a:rPr lang="zh-CN" altLang="en-US" sz="5400" spc="300" dirty="0" smtClean="0"/>
              <a:t>的</a:t>
            </a:r>
            <a:r>
              <a:rPr lang="zh-CN" altLang="en-US" sz="5400" spc="300" dirty="0" smtClean="0">
                <a:solidFill>
                  <a:schemeClr val="accent6"/>
                </a:solidFill>
              </a:rPr>
              <a:t>设计</a:t>
            </a:r>
            <a:endParaRPr lang="zh-CN" altLang="en-US" sz="5400" spc="3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220</Words>
  <Application>Microsoft Office PowerPoint</Application>
  <PresentationFormat>自定义</PresentationFormat>
  <Paragraphs>26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欢迎您前来参加此次实验</dc:title>
  <dc:creator>Administrator</dc:creator>
  <cp:lastModifiedBy>lxy</cp:lastModifiedBy>
  <cp:revision>22</cp:revision>
  <dcterms:created xsi:type="dcterms:W3CDTF">2015-05-05T08:02:00Z</dcterms:created>
  <dcterms:modified xsi:type="dcterms:W3CDTF">2017-03-13T11:00:49Z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